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media/image55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  <p:sldMasterId id="2147483845" r:id="rId2"/>
    <p:sldMasterId id="2147483857" r:id="rId3"/>
    <p:sldMasterId id="2147483865" r:id="rId4"/>
  </p:sldMasterIdLst>
  <p:notesMasterIdLst>
    <p:notesMasterId r:id="rId47"/>
  </p:notesMasterIdLst>
  <p:sldIdLst>
    <p:sldId id="256" r:id="rId5"/>
    <p:sldId id="258" r:id="rId6"/>
    <p:sldId id="306" r:id="rId7"/>
    <p:sldId id="329" r:id="rId8"/>
    <p:sldId id="326" r:id="rId9"/>
    <p:sldId id="325" r:id="rId10"/>
    <p:sldId id="375" r:id="rId11"/>
    <p:sldId id="317" r:id="rId12"/>
    <p:sldId id="322" r:id="rId13"/>
    <p:sldId id="377" r:id="rId14"/>
    <p:sldId id="318" r:id="rId15"/>
    <p:sldId id="324" r:id="rId16"/>
    <p:sldId id="321" r:id="rId17"/>
    <p:sldId id="320" r:id="rId18"/>
    <p:sldId id="356" r:id="rId19"/>
    <p:sldId id="257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75" r:id="rId30"/>
    <p:sldId id="273" r:id="rId31"/>
    <p:sldId id="274" r:id="rId32"/>
    <p:sldId id="269" r:id="rId33"/>
    <p:sldId id="276" r:id="rId34"/>
    <p:sldId id="277" r:id="rId35"/>
    <p:sldId id="278" r:id="rId36"/>
    <p:sldId id="279" r:id="rId37"/>
    <p:sldId id="271" r:id="rId38"/>
    <p:sldId id="280" r:id="rId39"/>
    <p:sldId id="281" r:id="rId40"/>
    <p:sldId id="283" r:id="rId41"/>
    <p:sldId id="282" r:id="rId42"/>
    <p:sldId id="284" r:id="rId43"/>
    <p:sldId id="285" r:id="rId44"/>
    <p:sldId id="286" r:id="rId45"/>
    <p:sldId id="27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717" autoAdjust="0"/>
  </p:normalViewPr>
  <p:slideViewPr>
    <p:cSldViewPr snapToGrid="0">
      <p:cViewPr varScale="1">
        <p:scale>
          <a:sx n="103" d="100"/>
          <a:sy n="103" d="100"/>
        </p:scale>
        <p:origin x="8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201D5F-444E-4D88-8954-0991B56EC9D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55E051B-93A6-4978-B0EC-DEC5CB2897F0}">
      <dgm:prSet/>
      <dgm:spPr/>
      <dgm:t>
        <a:bodyPr/>
        <a:lstStyle/>
        <a:p>
          <a:pPr>
            <a:defRPr cap="all"/>
          </a:pPr>
          <a:r>
            <a:rPr lang="en-US"/>
            <a:t>History of the Spreadsheet</a:t>
          </a:r>
        </a:p>
      </dgm:t>
    </dgm:pt>
    <dgm:pt modelId="{4DE83E10-C24E-4B1A-9E0D-7402EB4E3214}" type="parTrans" cxnId="{6B03F82C-DD1F-4B3A-B279-4EA01BF2BDC3}">
      <dgm:prSet/>
      <dgm:spPr/>
      <dgm:t>
        <a:bodyPr/>
        <a:lstStyle/>
        <a:p>
          <a:endParaRPr lang="en-US"/>
        </a:p>
      </dgm:t>
    </dgm:pt>
    <dgm:pt modelId="{D0A2D290-09C2-4B2D-9877-B66FF8F6CE8A}" type="sibTrans" cxnId="{6B03F82C-DD1F-4B3A-B279-4EA01BF2BDC3}">
      <dgm:prSet/>
      <dgm:spPr/>
      <dgm:t>
        <a:bodyPr/>
        <a:lstStyle/>
        <a:p>
          <a:endParaRPr lang="en-US"/>
        </a:p>
      </dgm:t>
    </dgm:pt>
    <dgm:pt modelId="{FE3A7326-BE16-4891-90A3-058327004F71}">
      <dgm:prSet/>
      <dgm:spPr/>
      <dgm:t>
        <a:bodyPr/>
        <a:lstStyle/>
        <a:p>
          <a:pPr>
            <a:defRPr cap="all"/>
          </a:pPr>
          <a:r>
            <a:rPr lang="en-US"/>
            <a:t>Manual Processes</a:t>
          </a:r>
        </a:p>
      </dgm:t>
    </dgm:pt>
    <dgm:pt modelId="{04230E2A-0920-499C-AF94-CAF94B2FFBB7}" type="parTrans" cxnId="{1DB5345A-97A5-4871-8883-8F8C396E25D5}">
      <dgm:prSet/>
      <dgm:spPr/>
      <dgm:t>
        <a:bodyPr/>
        <a:lstStyle/>
        <a:p>
          <a:endParaRPr lang="en-US"/>
        </a:p>
      </dgm:t>
    </dgm:pt>
    <dgm:pt modelId="{181DD65A-A9BA-4BAC-B10E-2C634A67E8FE}" type="sibTrans" cxnId="{1DB5345A-97A5-4871-8883-8F8C396E25D5}">
      <dgm:prSet/>
      <dgm:spPr/>
      <dgm:t>
        <a:bodyPr/>
        <a:lstStyle/>
        <a:p>
          <a:endParaRPr lang="en-US"/>
        </a:p>
      </dgm:t>
    </dgm:pt>
    <dgm:pt modelId="{0CFFC120-C437-45B0-B416-287C592DDF0F}">
      <dgm:prSet/>
      <dgm:spPr/>
      <dgm:t>
        <a:bodyPr/>
        <a:lstStyle/>
        <a:p>
          <a:pPr>
            <a:defRPr cap="all"/>
          </a:pPr>
          <a:r>
            <a:rPr lang="en-US"/>
            <a:t>Automation </a:t>
          </a:r>
        </a:p>
      </dgm:t>
    </dgm:pt>
    <dgm:pt modelId="{DBE8FA4F-90FB-4015-92ED-EF84F25E76F7}" type="parTrans" cxnId="{511DC5D0-2690-48BC-AC14-99909DAC4EBE}">
      <dgm:prSet/>
      <dgm:spPr/>
      <dgm:t>
        <a:bodyPr/>
        <a:lstStyle/>
        <a:p>
          <a:endParaRPr lang="en-US"/>
        </a:p>
      </dgm:t>
    </dgm:pt>
    <dgm:pt modelId="{4317302B-042E-404C-8FD1-E2C91A379D31}" type="sibTrans" cxnId="{511DC5D0-2690-48BC-AC14-99909DAC4EBE}">
      <dgm:prSet/>
      <dgm:spPr/>
      <dgm:t>
        <a:bodyPr/>
        <a:lstStyle/>
        <a:p>
          <a:endParaRPr lang="en-US"/>
        </a:p>
      </dgm:t>
    </dgm:pt>
    <dgm:pt modelId="{1C42CC2C-598B-41D1-92C7-AECF399ECCA7}">
      <dgm:prSet/>
      <dgm:spPr/>
      <dgm:t>
        <a:bodyPr/>
        <a:lstStyle/>
        <a:p>
          <a:pPr>
            <a:defRPr cap="all"/>
          </a:pPr>
          <a:r>
            <a:rPr lang="en-US"/>
            <a:t>Automation with AI and ML</a:t>
          </a:r>
        </a:p>
      </dgm:t>
    </dgm:pt>
    <dgm:pt modelId="{9BBEC8D0-C1F4-43EF-ABA4-48497720B5FC}" type="parTrans" cxnId="{36B717F8-77F7-425B-9396-BC2ED9314360}">
      <dgm:prSet/>
      <dgm:spPr/>
      <dgm:t>
        <a:bodyPr/>
        <a:lstStyle/>
        <a:p>
          <a:endParaRPr lang="en-US"/>
        </a:p>
      </dgm:t>
    </dgm:pt>
    <dgm:pt modelId="{B98440C0-DEB1-4D6E-8CCD-A080EDCB4E8E}" type="sibTrans" cxnId="{36B717F8-77F7-425B-9396-BC2ED9314360}">
      <dgm:prSet/>
      <dgm:spPr/>
      <dgm:t>
        <a:bodyPr/>
        <a:lstStyle/>
        <a:p>
          <a:endParaRPr lang="en-US"/>
        </a:p>
      </dgm:t>
    </dgm:pt>
    <dgm:pt modelId="{6A2C6FBB-640E-4BA3-83DC-08AE72EEB8C8}" type="pres">
      <dgm:prSet presAssocID="{48201D5F-444E-4D88-8954-0991B56EC9DB}" presName="root" presStyleCnt="0">
        <dgm:presLayoutVars>
          <dgm:dir/>
          <dgm:resizeHandles val="exact"/>
        </dgm:presLayoutVars>
      </dgm:prSet>
      <dgm:spPr/>
    </dgm:pt>
    <dgm:pt modelId="{A5CFA957-E472-40E8-94AF-AFD296F512F4}" type="pres">
      <dgm:prSet presAssocID="{555E051B-93A6-4978-B0EC-DEC5CB2897F0}" presName="compNode" presStyleCnt="0"/>
      <dgm:spPr/>
    </dgm:pt>
    <dgm:pt modelId="{D3E5ACBC-4E89-4E1D-B8B8-F041EA4089FB}" type="pres">
      <dgm:prSet presAssocID="{555E051B-93A6-4978-B0EC-DEC5CB2897F0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2A6E0B1-E2AB-4FC6-9795-2FBD5CB62B98}" type="pres">
      <dgm:prSet presAssocID="{555E051B-93A6-4978-B0EC-DEC5CB2897F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story"/>
        </a:ext>
      </dgm:extLst>
    </dgm:pt>
    <dgm:pt modelId="{388EAEDC-C753-4F57-9F78-FFF6E5AB3008}" type="pres">
      <dgm:prSet presAssocID="{555E051B-93A6-4978-B0EC-DEC5CB2897F0}" presName="spaceRect" presStyleCnt="0"/>
      <dgm:spPr/>
    </dgm:pt>
    <dgm:pt modelId="{AA2E3AD7-6BA7-45D4-AD47-53FF90C7AD88}" type="pres">
      <dgm:prSet presAssocID="{555E051B-93A6-4978-B0EC-DEC5CB2897F0}" presName="textRect" presStyleLbl="revTx" presStyleIdx="0" presStyleCnt="4">
        <dgm:presLayoutVars>
          <dgm:chMax val="1"/>
          <dgm:chPref val="1"/>
        </dgm:presLayoutVars>
      </dgm:prSet>
      <dgm:spPr/>
    </dgm:pt>
    <dgm:pt modelId="{07B9D86E-5DA9-4E60-9570-3196E9769B8F}" type="pres">
      <dgm:prSet presAssocID="{D0A2D290-09C2-4B2D-9877-B66FF8F6CE8A}" presName="sibTrans" presStyleCnt="0"/>
      <dgm:spPr/>
    </dgm:pt>
    <dgm:pt modelId="{07512D0D-011E-402D-9AF4-1333D14CAC91}" type="pres">
      <dgm:prSet presAssocID="{FE3A7326-BE16-4891-90A3-058327004F71}" presName="compNode" presStyleCnt="0"/>
      <dgm:spPr/>
    </dgm:pt>
    <dgm:pt modelId="{8968F4BE-49FE-4306-8287-995FE767489A}" type="pres">
      <dgm:prSet presAssocID="{FE3A7326-BE16-4891-90A3-058327004F71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5956BBA-8788-4BE2-96EB-AEC44116E7A0}" type="pres">
      <dgm:prSet presAssocID="{FE3A7326-BE16-4891-90A3-058327004F7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ste"/>
        </a:ext>
      </dgm:extLst>
    </dgm:pt>
    <dgm:pt modelId="{51E85BC3-D514-4045-8B82-0E07DA720BA5}" type="pres">
      <dgm:prSet presAssocID="{FE3A7326-BE16-4891-90A3-058327004F71}" presName="spaceRect" presStyleCnt="0"/>
      <dgm:spPr/>
    </dgm:pt>
    <dgm:pt modelId="{EB4CB77E-5600-42C9-969A-DA5D6AF0D00B}" type="pres">
      <dgm:prSet presAssocID="{FE3A7326-BE16-4891-90A3-058327004F71}" presName="textRect" presStyleLbl="revTx" presStyleIdx="1" presStyleCnt="4">
        <dgm:presLayoutVars>
          <dgm:chMax val="1"/>
          <dgm:chPref val="1"/>
        </dgm:presLayoutVars>
      </dgm:prSet>
      <dgm:spPr/>
    </dgm:pt>
    <dgm:pt modelId="{D36C633C-FD1B-4811-B72B-27FA36A0A274}" type="pres">
      <dgm:prSet presAssocID="{181DD65A-A9BA-4BAC-B10E-2C634A67E8FE}" presName="sibTrans" presStyleCnt="0"/>
      <dgm:spPr/>
    </dgm:pt>
    <dgm:pt modelId="{5470FE4C-206A-47B6-89ED-483CA506D4D2}" type="pres">
      <dgm:prSet presAssocID="{0CFFC120-C437-45B0-B416-287C592DDF0F}" presName="compNode" presStyleCnt="0"/>
      <dgm:spPr/>
    </dgm:pt>
    <dgm:pt modelId="{F581D039-7F36-4B9F-84A6-44922F4A4E34}" type="pres">
      <dgm:prSet presAssocID="{0CFFC120-C437-45B0-B416-287C592DDF0F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FD6D7B5-4242-48B1-8528-768367211566}" type="pres">
      <dgm:prSet presAssocID="{0CFFC120-C437-45B0-B416-287C592DDF0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M Customer Insights App"/>
        </a:ext>
      </dgm:extLst>
    </dgm:pt>
    <dgm:pt modelId="{BFB121DE-9EE7-4C01-9F41-DECD1BA9AA59}" type="pres">
      <dgm:prSet presAssocID="{0CFFC120-C437-45B0-B416-287C592DDF0F}" presName="spaceRect" presStyleCnt="0"/>
      <dgm:spPr/>
    </dgm:pt>
    <dgm:pt modelId="{9A0E469C-F6ED-4AE1-87E1-0658757F2FEE}" type="pres">
      <dgm:prSet presAssocID="{0CFFC120-C437-45B0-B416-287C592DDF0F}" presName="textRect" presStyleLbl="revTx" presStyleIdx="2" presStyleCnt="4">
        <dgm:presLayoutVars>
          <dgm:chMax val="1"/>
          <dgm:chPref val="1"/>
        </dgm:presLayoutVars>
      </dgm:prSet>
      <dgm:spPr/>
    </dgm:pt>
    <dgm:pt modelId="{605A1B98-5BC8-44AE-BB19-D82EEABDA181}" type="pres">
      <dgm:prSet presAssocID="{4317302B-042E-404C-8FD1-E2C91A379D31}" presName="sibTrans" presStyleCnt="0"/>
      <dgm:spPr/>
    </dgm:pt>
    <dgm:pt modelId="{8E18C1A3-9225-4ABF-80B2-A04D860E60FE}" type="pres">
      <dgm:prSet presAssocID="{1C42CC2C-598B-41D1-92C7-AECF399ECCA7}" presName="compNode" presStyleCnt="0"/>
      <dgm:spPr/>
    </dgm:pt>
    <dgm:pt modelId="{E6B57DDD-2EC3-4849-A847-A21675FF4D99}" type="pres">
      <dgm:prSet presAssocID="{1C42CC2C-598B-41D1-92C7-AECF399ECCA7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2DDA061-9CD1-4967-8706-E87D0293C1B6}" type="pres">
      <dgm:prSet presAssocID="{1C42CC2C-598B-41D1-92C7-AECF399ECCA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64B79B2-5DA1-40FB-9A60-69CC410B1D59}" type="pres">
      <dgm:prSet presAssocID="{1C42CC2C-598B-41D1-92C7-AECF399ECCA7}" presName="spaceRect" presStyleCnt="0"/>
      <dgm:spPr/>
    </dgm:pt>
    <dgm:pt modelId="{99664B17-BC8D-4EB0-AA36-60B95F31C775}" type="pres">
      <dgm:prSet presAssocID="{1C42CC2C-598B-41D1-92C7-AECF399ECCA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78A1111-BCA0-4A31-9CD5-72423148B28C}" type="presOf" srcId="{1C42CC2C-598B-41D1-92C7-AECF399ECCA7}" destId="{99664B17-BC8D-4EB0-AA36-60B95F31C775}" srcOrd="0" destOrd="0" presId="urn:microsoft.com/office/officeart/2018/5/layout/IconLeafLabelList"/>
    <dgm:cxn modelId="{35E36528-4CB5-4A5C-9AD5-7CA9E776FF02}" type="presOf" srcId="{48201D5F-444E-4D88-8954-0991B56EC9DB}" destId="{6A2C6FBB-640E-4BA3-83DC-08AE72EEB8C8}" srcOrd="0" destOrd="0" presId="urn:microsoft.com/office/officeart/2018/5/layout/IconLeafLabelList"/>
    <dgm:cxn modelId="{6B03F82C-DD1F-4B3A-B279-4EA01BF2BDC3}" srcId="{48201D5F-444E-4D88-8954-0991B56EC9DB}" destId="{555E051B-93A6-4978-B0EC-DEC5CB2897F0}" srcOrd="0" destOrd="0" parTransId="{4DE83E10-C24E-4B1A-9E0D-7402EB4E3214}" sibTransId="{D0A2D290-09C2-4B2D-9877-B66FF8F6CE8A}"/>
    <dgm:cxn modelId="{1DB5345A-97A5-4871-8883-8F8C396E25D5}" srcId="{48201D5F-444E-4D88-8954-0991B56EC9DB}" destId="{FE3A7326-BE16-4891-90A3-058327004F71}" srcOrd="1" destOrd="0" parTransId="{04230E2A-0920-499C-AF94-CAF94B2FFBB7}" sibTransId="{181DD65A-A9BA-4BAC-B10E-2C634A67E8FE}"/>
    <dgm:cxn modelId="{F26356A1-B035-4FEB-8095-9CA04D80AD63}" type="presOf" srcId="{0CFFC120-C437-45B0-B416-287C592DDF0F}" destId="{9A0E469C-F6ED-4AE1-87E1-0658757F2FEE}" srcOrd="0" destOrd="0" presId="urn:microsoft.com/office/officeart/2018/5/layout/IconLeafLabelList"/>
    <dgm:cxn modelId="{349794A4-4559-41EE-82A7-CEF6C97A43FC}" type="presOf" srcId="{555E051B-93A6-4978-B0EC-DEC5CB2897F0}" destId="{AA2E3AD7-6BA7-45D4-AD47-53FF90C7AD88}" srcOrd="0" destOrd="0" presId="urn:microsoft.com/office/officeart/2018/5/layout/IconLeafLabelList"/>
    <dgm:cxn modelId="{4F2824B3-FF78-4ACA-9844-F0227E7AC92A}" type="presOf" srcId="{FE3A7326-BE16-4891-90A3-058327004F71}" destId="{EB4CB77E-5600-42C9-969A-DA5D6AF0D00B}" srcOrd="0" destOrd="0" presId="urn:microsoft.com/office/officeart/2018/5/layout/IconLeafLabelList"/>
    <dgm:cxn modelId="{511DC5D0-2690-48BC-AC14-99909DAC4EBE}" srcId="{48201D5F-444E-4D88-8954-0991B56EC9DB}" destId="{0CFFC120-C437-45B0-B416-287C592DDF0F}" srcOrd="2" destOrd="0" parTransId="{DBE8FA4F-90FB-4015-92ED-EF84F25E76F7}" sibTransId="{4317302B-042E-404C-8FD1-E2C91A379D31}"/>
    <dgm:cxn modelId="{36B717F8-77F7-425B-9396-BC2ED9314360}" srcId="{48201D5F-444E-4D88-8954-0991B56EC9DB}" destId="{1C42CC2C-598B-41D1-92C7-AECF399ECCA7}" srcOrd="3" destOrd="0" parTransId="{9BBEC8D0-C1F4-43EF-ABA4-48497720B5FC}" sibTransId="{B98440C0-DEB1-4D6E-8CCD-A080EDCB4E8E}"/>
    <dgm:cxn modelId="{2650E1FC-794D-4BC0-92CA-8DFEC79CC023}" type="presParOf" srcId="{6A2C6FBB-640E-4BA3-83DC-08AE72EEB8C8}" destId="{A5CFA957-E472-40E8-94AF-AFD296F512F4}" srcOrd="0" destOrd="0" presId="urn:microsoft.com/office/officeart/2018/5/layout/IconLeafLabelList"/>
    <dgm:cxn modelId="{68502F2C-51AA-483D-8553-BC9837E8CDF3}" type="presParOf" srcId="{A5CFA957-E472-40E8-94AF-AFD296F512F4}" destId="{D3E5ACBC-4E89-4E1D-B8B8-F041EA4089FB}" srcOrd="0" destOrd="0" presId="urn:microsoft.com/office/officeart/2018/5/layout/IconLeafLabelList"/>
    <dgm:cxn modelId="{AEA31DD2-3AEC-4B9E-AD6B-37AB3B24E038}" type="presParOf" srcId="{A5CFA957-E472-40E8-94AF-AFD296F512F4}" destId="{52A6E0B1-E2AB-4FC6-9795-2FBD5CB62B98}" srcOrd="1" destOrd="0" presId="urn:microsoft.com/office/officeart/2018/5/layout/IconLeafLabelList"/>
    <dgm:cxn modelId="{558D9E28-E7E7-4316-871F-880D55EB12EB}" type="presParOf" srcId="{A5CFA957-E472-40E8-94AF-AFD296F512F4}" destId="{388EAEDC-C753-4F57-9F78-FFF6E5AB3008}" srcOrd="2" destOrd="0" presId="urn:microsoft.com/office/officeart/2018/5/layout/IconLeafLabelList"/>
    <dgm:cxn modelId="{4892B1A0-3273-43E7-809C-DEBD97F46785}" type="presParOf" srcId="{A5CFA957-E472-40E8-94AF-AFD296F512F4}" destId="{AA2E3AD7-6BA7-45D4-AD47-53FF90C7AD88}" srcOrd="3" destOrd="0" presId="urn:microsoft.com/office/officeart/2018/5/layout/IconLeafLabelList"/>
    <dgm:cxn modelId="{65F9D53F-1A53-491A-8A9B-54C3389CED71}" type="presParOf" srcId="{6A2C6FBB-640E-4BA3-83DC-08AE72EEB8C8}" destId="{07B9D86E-5DA9-4E60-9570-3196E9769B8F}" srcOrd="1" destOrd="0" presId="urn:microsoft.com/office/officeart/2018/5/layout/IconLeafLabelList"/>
    <dgm:cxn modelId="{9DEC04BA-5575-4E6C-AF4D-43F053BF1B7E}" type="presParOf" srcId="{6A2C6FBB-640E-4BA3-83DC-08AE72EEB8C8}" destId="{07512D0D-011E-402D-9AF4-1333D14CAC91}" srcOrd="2" destOrd="0" presId="urn:microsoft.com/office/officeart/2018/5/layout/IconLeafLabelList"/>
    <dgm:cxn modelId="{2BB442D3-8EC1-4366-B415-B6285B3D508D}" type="presParOf" srcId="{07512D0D-011E-402D-9AF4-1333D14CAC91}" destId="{8968F4BE-49FE-4306-8287-995FE767489A}" srcOrd="0" destOrd="0" presId="urn:microsoft.com/office/officeart/2018/5/layout/IconLeafLabelList"/>
    <dgm:cxn modelId="{AD54BE42-93DF-459E-9B3A-840EC1CDD3B4}" type="presParOf" srcId="{07512D0D-011E-402D-9AF4-1333D14CAC91}" destId="{15956BBA-8788-4BE2-96EB-AEC44116E7A0}" srcOrd="1" destOrd="0" presId="urn:microsoft.com/office/officeart/2018/5/layout/IconLeafLabelList"/>
    <dgm:cxn modelId="{392291A4-C367-4586-B169-B9F7502D3C37}" type="presParOf" srcId="{07512D0D-011E-402D-9AF4-1333D14CAC91}" destId="{51E85BC3-D514-4045-8B82-0E07DA720BA5}" srcOrd="2" destOrd="0" presId="urn:microsoft.com/office/officeart/2018/5/layout/IconLeafLabelList"/>
    <dgm:cxn modelId="{1722AEB9-6CE3-47CE-B8D5-88C56ED8D0D9}" type="presParOf" srcId="{07512D0D-011E-402D-9AF4-1333D14CAC91}" destId="{EB4CB77E-5600-42C9-969A-DA5D6AF0D00B}" srcOrd="3" destOrd="0" presId="urn:microsoft.com/office/officeart/2018/5/layout/IconLeafLabelList"/>
    <dgm:cxn modelId="{002E68B7-8552-43A0-BCFD-5A610390BABC}" type="presParOf" srcId="{6A2C6FBB-640E-4BA3-83DC-08AE72EEB8C8}" destId="{D36C633C-FD1B-4811-B72B-27FA36A0A274}" srcOrd="3" destOrd="0" presId="urn:microsoft.com/office/officeart/2018/5/layout/IconLeafLabelList"/>
    <dgm:cxn modelId="{984A08ED-A816-4958-91E5-4FE3F07086D0}" type="presParOf" srcId="{6A2C6FBB-640E-4BA3-83DC-08AE72EEB8C8}" destId="{5470FE4C-206A-47B6-89ED-483CA506D4D2}" srcOrd="4" destOrd="0" presId="urn:microsoft.com/office/officeart/2018/5/layout/IconLeafLabelList"/>
    <dgm:cxn modelId="{D5C9BA1F-5AB3-40A2-9C36-587D61FD6337}" type="presParOf" srcId="{5470FE4C-206A-47B6-89ED-483CA506D4D2}" destId="{F581D039-7F36-4B9F-84A6-44922F4A4E34}" srcOrd="0" destOrd="0" presId="urn:microsoft.com/office/officeart/2018/5/layout/IconLeafLabelList"/>
    <dgm:cxn modelId="{2EAAB3D8-32E6-4093-943E-FB757B3AB968}" type="presParOf" srcId="{5470FE4C-206A-47B6-89ED-483CA506D4D2}" destId="{FFD6D7B5-4242-48B1-8528-768367211566}" srcOrd="1" destOrd="0" presId="urn:microsoft.com/office/officeart/2018/5/layout/IconLeafLabelList"/>
    <dgm:cxn modelId="{742C3740-EA90-4B1A-BF8B-989BA683B370}" type="presParOf" srcId="{5470FE4C-206A-47B6-89ED-483CA506D4D2}" destId="{BFB121DE-9EE7-4C01-9F41-DECD1BA9AA59}" srcOrd="2" destOrd="0" presId="urn:microsoft.com/office/officeart/2018/5/layout/IconLeafLabelList"/>
    <dgm:cxn modelId="{B94106A0-56F4-458A-94FE-446C24EF4F32}" type="presParOf" srcId="{5470FE4C-206A-47B6-89ED-483CA506D4D2}" destId="{9A0E469C-F6ED-4AE1-87E1-0658757F2FEE}" srcOrd="3" destOrd="0" presId="urn:microsoft.com/office/officeart/2018/5/layout/IconLeafLabelList"/>
    <dgm:cxn modelId="{36FC7BC0-1CD8-4CD4-BCE9-F655079F4224}" type="presParOf" srcId="{6A2C6FBB-640E-4BA3-83DC-08AE72EEB8C8}" destId="{605A1B98-5BC8-44AE-BB19-D82EEABDA181}" srcOrd="5" destOrd="0" presId="urn:microsoft.com/office/officeart/2018/5/layout/IconLeafLabelList"/>
    <dgm:cxn modelId="{8FCAF07B-13B1-4F35-BAD8-C05379F331E7}" type="presParOf" srcId="{6A2C6FBB-640E-4BA3-83DC-08AE72EEB8C8}" destId="{8E18C1A3-9225-4ABF-80B2-A04D860E60FE}" srcOrd="6" destOrd="0" presId="urn:microsoft.com/office/officeart/2018/5/layout/IconLeafLabelList"/>
    <dgm:cxn modelId="{34838231-C253-4236-9D8B-93C5E8A6E4AD}" type="presParOf" srcId="{8E18C1A3-9225-4ABF-80B2-A04D860E60FE}" destId="{E6B57DDD-2EC3-4849-A847-A21675FF4D99}" srcOrd="0" destOrd="0" presId="urn:microsoft.com/office/officeart/2018/5/layout/IconLeafLabelList"/>
    <dgm:cxn modelId="{38B092ED-4829-455F-8AA1-EFA7B24DAAFE}" type="presParOf" srcId="{8E18C1A3-9225-4ABF-80B2-A04D860E60FE}" destId="{62DDA061-9CD1-4967-8706-E87D0293C1B6}" srcOrd="1" destOrd="0" presId="urn:microsoft.com/office/officeart/2018/5/layout/IconLeafLabelList"/>
    <dgm:cxn modelId="{4BBD7FED-5A95-4753-AB09-78D7CB61C479}" type="presParOf" srcId="{8E18C1A3-9225-4ABF-80B2-A04D860E60FE}" destId="{C64B79B2-5DA1-40FB-9A60-69CC410B1D59}" srcOrd="2" destOrd="0" presId="urn:microsoft.com/office/officeart/2018/5/layout/IconLeafLabelList"/>
    <dgm:cxn modelId="{B110BA30-6CB9-4325-AA70-0132870C456E}" type="presParOf" srcId="{8E18C1A3-9225-4ABF-80B2-A04D860E60FE}" destId="{99664B17-BC8D-4EB0-AA36-60B95F31C77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800D4C-9149-4240-B8F1-751AA662DE24}" type="doc">
      <dgm:prSet loTypeId="urn:microsoft.com/office/officeart/2005/8/layout/vList5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EE69564A-88CD-429E-95C3-06DF9CF4A5F6}">
      <dgm:prSet/>
      <dgm:spPr/>
      <dgm:t>
        <a:bodyPr/>
        <a:lstStyle/>
        <a:p>
          <a:r>
            <a:rPr lang="en-US" b="0" i="0"/>
            <a:t>Automation!</a:t>
          </a:r>
          <a:endParaRPr lang="en-US"/>
        </a:p>
      </dgm:t>
    </dgm:pt>
    <dgm:pt modelId="{FF4A96F5-4528-4175-98E1-BC1288A579EC}" type="parTrans" cxnId="{61730F1D-9BE2-4A23-BAC1-959376157D10}">
      <dgm:prSet/>
      <dgm:spPr/>
      <dgm:t>
        <a:bodyPr/>
        <a:lstStyle/>
        <a:p>
          <a:endParaRPr lang="en-US"/>
        </a:p>
      </dgm:t>
    </dgm:pt>
    <dgm:pt modelId="{CD71001F-F99A-4575-9FD0-CD9DBBEB5CC3}" type="sibTrans" cxnId="{61730F1D-9BE2-4A23-BAC1-959376157D10}">
      <dgm:prSet/>
      <dgm:spPr/>
      <dgm:t>
        <a:bodyPr/>
        <a:lstStyle/>
        <a:p>
          <a:endParaRPr lang="en-US"/>
        </a:p>
      </dgm:t>
    </dgm:pt>
    <dgm:pt modelId="{E9E4833D-F987-41B7-9D74-E23E5EB0F288}">
      <dgm:prSet/>
      <dgm:spPr/>
      <dgm:t>
        <a:bodyPr/>
        <a:lstStyle/>
        <a:p>
          <a:r>
            <a:rPr lang="en-US" b="0" i="0"/>
            <a:t>Automation!</a:t>
          </a:r>
          <a:endParaRPr lang="en-US"/>
        </a:p>
      </dgm:t>
    </dgm:pt>
    <dgm:pt modelId="{2C85D3E9-811D-488D-9D31-0F810E426725}" type="parTrans" cxnId="{2BA6AA37-F36A-48E7-BD82-E023950768AE}">
      <dgm:prSet/>
      <dgm:spPr/>
      <dgm:t>
        <a:bodyPr/>
        <a:lstStyle/>
        <a:p>
          <a:endParaRPr lang="en-US"/>
        </a:p>
      </dgm:t>
    </dgm:pt>
    <dgm:pt modelId="{B9AA6A56-DB46-4EB1-8229-9913056BA3FC}" type="sibTrans" cxnId="{2BA6AA37-F36A-48E7-BD82-E023950768AE}">
      <dgm:prSet/>
      <dgm:spPr/>
      <dgm:t>
        <a:bodyPr/>
        <a:lstStyle/>
        <a:p>
          <a:endParaRPr lang="en-US"/>
        </a:p>
      </dgm:t>
    </dgm:pt>
    <dgm:pt modelId="{D7909B5B-7130-4200-8880-418870D8FAEF}">
      <dgm:prSet/>
      <dgm:spPr/>
      <dgm:t>
        <a:bodyPr/>
        <a:lstStyle/>
        <a:p>
          <a:r>
            <a:rPr lang="en-US" b="0" i="0"/>
            <a:t>Automation!</a:t>
          </a:r>
          <a:endParaRPr lang="en-US"/>
        </a:p>
      </dgm:t>
    </dgm:pt>
    <dgm:pt modelId="{66A0936B-AB50-4E86-B05D-88F687F14836}" type="parTrans" cxnId="{924EE2BD-AB76-4691-A11B-AB808F5FD46D}">
      <dgm:prSet/>
      <dgm:spPr/>
      <dgm:t>
        <a:bodyPr/>
        <a:lstStyle/>
        <a:p>
          <a:endParaRPr lang="en-US"/>
        </a:p>
      </dgm:t>
    </dgm:pt>
    <dgm:pt modelId="{CA4D9C1A-E92A-40D9-9255-81B5C94AB276}" type="sibTrans" cxnId="{924EE2BD-AB76-4691-A11B-AB808F5FD46D}">
      <dgm:prSet/>
      <dgm:spPr/>
      <dgm:t>
        <a:bodyPr/>
        <a:lstStyle/>
        <a:p>
          <a:endParaRPr lang="en-US"/>
        </a:p>
      </dgm:t>
    </dgm:pt>
    <dgm:pt modelId="{2FEB1A65-50D2-47D9-82DB-3098DC8C1A07}" type="pres">
      <dgm:prSet presAssocID="{A2800D4C-9149-4240-B8F1-751AA662DE24}" presName="Name0" presStyleCnt="0">
        <dgm:presLayoutVars>
          <dgm:dir/>
          <dgm:animLvl val="lvl"/>
          <dgm:resizeHandles val="exact"/>
        </dgm:presLayoutVars>
      </dgm:prSet>
      <dgm:spPr/>
    </dgm:pt>
    <dgm:pt modelId="{8EF28B14-5E3C-435E-A75D-908421169A74}" type="pres">
      <dgm:prSet presAssocID="{EE69564A-88CD-429E-95C3-06DF9CF4A5F6}" presName="linNode" presStyleCnt="0"/>
      <dgm:spPr/>
    </dgm:pt>
    <dgm:pt modelId="{AE673E0B-6A39-4660-8739-CB2FB7408EAF}" type="pres">
      <dgm:prSet presAssocID="{EE69564A-88CD-429E-95C3-06DF9CF4A5F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D353B1D-89F9-4E41-8976-EF33A294804C}" type="pres">
      <dgm:prSet presAssocID="{CD71001F-F99A-4575-9FD0-CD9DBBEB5CC3}" presName="sp" presStyleCnt="0"/>
      <dgm:spPr/>
    </dgm:pt>
    <dgm:pt modelId="{AEFC59D2-1CC4-40F7-BB2A-5A1B25638B19}" type="pres">
      <dgm:prSet presAssocID="{E9E4833D-F987-41B7-9D74-E23E5EB0F288}" presName="linNode" presStyleCnt="0"/>
      <dgm:spPr/>
    </dgm:pt>
    <dgm:pt modelId="{5C4DCC7D-BCD1-490D-9C3F-6F9ADAB03F70}" type="pres">
      <dgm:prSet presAssocID="{E9E4833D-F987-41B7-9D74-E23E5EB0F28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CE9DCF7-C4D5-4AA4-8597-F576BA3EC469}" type="pres">
      <dgm:prSet presAssocID="{B9AA6A56-DB46-4EB1-8229-9913056BA3FC}" presName="sp" presStyleCnt="0"/>
      <dgm:spPr/>
    </dgm:pt>
    <dgm:pt modelId="{30E5AC47-C0B5-4681-A7F4-FAE06E9A2D02}" type="pres">
      <dgm:prSet presAssocID="{D7909B5B-7130-4200-8880-418870D8FAEF}" presName="linNode" presStyleCnt="0"/>
      <dgm:spPr/>
    </dgm:pt>
    <dgm:pt modelId="{4D52710A-1AF4-45BD-957E-DF6403B0EF54}" type="pres">
      <dgm:prSet presAssocID="{D7909B5B-7130-4200-8880-418870D8FAEF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61730F1D-9BE2-4A23-BAC1-959376157D10}" srcId="{A2800D4C-9149-4240-B8F1-751AA662DE24}" destId="{EE69564A-88CD-429E-95C3-06DF9CF4A5F6}" srcOrd="0" destOrd="0" parTransId="{FF4A96F5-4528-4175-98E1-BC1288A579EC}" sibTransId="{CD71001F-F99A-4575-9FD0-CD9DBBEB5CC3}"/>
    <dgm:cxn modelId="{D2CD2025-FB12-4182-9A72-BC14DD0ADBC7}" type="presOf" srcId="{EE69564A-88CD-429E-95C3-06DF9CF4A5F6}" destId="{AE673E0B-6A39-4660-8739-CB2FB7408EAF}" srcOrd="0" destOrd="0" presId="urn:microsoft.com/office/officeart/2005/8/layout/vList5"/>
    <dgm:cxn modelId="{2BA6AA37-F36A-48E7-BD82-E023950768AE}" srcId="{A2800D4C-9149-4240-B8F1-751AA662DE24}" destId="{E9E4833D-F987-41B7-9D74-E23E5EB0F288}" srcOrd="1" destOrd="0" parTransId="{2C85D3E9-811D-488D-9D31-0F810E426725}" sibTransId="{B9AA6A56-DB46-4EB1-8229-9913056BA3FC}"/>
    <dgm:cxn modelId="{2806E769-BF4C-4A6F-A148-7A9B5673F159}" type="presOf" srcId="{E9E4833D-F987-41B7-9D74-E23E5EB0F288}" destId="{5C4DCC7D-BCD1-490D-9C3F-6F9ADAB03F70}" srcOrd="0" destOrd="0" presId="urn:microsoft.com/office/officeart/2005/8/layout/vList5"/>
    <dgm:cxn modelId="{EAA2AE51-BECF-42DD-BB40-92C16F95F474}" type="presOf" srcId="{D7909B5B-7130-4200-8880-418870D8FAEF}" destId="{4D52710A-1AF4-45BD-957E-DF6403B0EF54}" srcOrd="0" destOrd="0" presId="urn:microsoft.com/office/officeart/2005/8/layout/vList5"/>
    <dgm:cxn modelId="{FE870498-5B53-46FA-B8C5-96DA9EEE913E}" type="presOf" srcId="{A2800D4C-9149-4240-B8F1-751AA662DE24}" destId="{2FEB1A65-50D2-47D9-82DB-3098DC8C1A07}" srcOrd="0" destOrd="0" presId="urn:microsoft.com/office/officeart/2005/8/layout/vList5"/>
    <dgm:cxn modelId="{924EE2BD-AB76-4691-A11B-AB808F5FD46D}" srcId="{A2800D4C-9149-4240-B8F1-751AA662DE24}" destId="{D7909B5B-7130-4200-8880-418870D8FAEF}" srcOrd="2" destOrd="0" parTransId="{66A0936B-AB50-4E86-B05D-88F687F14836}" sibTransId="{CA4D9C1A-E92A-40D9-9255-81B5C94AB276}"/>
    <dgm:cxn modelId="{89D02D79-52E6-4903-8FD9-A5A1D27F9D08}" type="presParOf" srcId="{2FEB1A65-50D2-47D9-82DB-3098DC8C1A07}" destId="{8EF28B14-5E3C-435E-A75D-908421169A74}" srcOrd="0" destOrd="0" presId="urn:microsoft.com/office/officeart/2005/8/layout/vList5"/>
    <dgm:cxn modelId="{ED414487-A88C-431F-B9A0-66A78433A863}" type="presParOf" srcId="{8EF28B14-5E3C-435E-A75D-908421169A74}" destId="{AE673E0B-6A39-4660-8739-CB2FB7408EAF}" srcOrd="0" destOrd="0" presId="urn:microsoft.com/office/officeart/2005/8/layout/vList5"/>
    <dgm:cxn modelId="{B8F74F71-63D3-4083-9957-C0187A063D51}" type="presParOf" srcId="{2FEB1A65-50D2-47D9-82DB-3098DC8C1A07}" destId="{0D353B1D-89F9-4E41-8976-EF33A294804C}" srcOrd="1" destOrd="0" presId="urn:microsoft.com/office/officeart/2005/8/layout/vList5"/>
    <dgm:cxn modelId="{20DA0A29-F59B-40DF-BDA3-46E4FA2DC5CF}" type="presParOf" srcId="{2FEB1A65-50D2-47D9-82DB-3098DC8C1A07}" destId="{AEFC59D2-1CC4-40F7-BB2A-5A1B25638B19}" srcOrd="2" destOrd="0" presId="urn:microsoft.com/office/officeart/2005/8/layout/vList5"/>
    <dgm:cxn modelId="{32A9349D-6DAE-43A9-9475-968892EB654B}" type="presParOf" srcId="{AEFC59D2-1CC4-40F7-BB2A-5A1B25638B19}" destId="{5C4DCC7D-BCD1-490D-9C3F-6F9ADAB03F70}" srcOrd="0" destOrd="0" presId="urn:microsoft.com/office/officeart/2005/8/layout/vList5"/>
    <dgm:cxn modelId="{5406FFD1-93F7-4A23-89CB-49403D7D8EF8}" type="presParOf" srcId="{2FEB1A65-50D2-47D9-82DB-3098DC8C1A07}" destId="{8CE9DCF7-C4D5-4AA4-8597-F576BA3EC469}" srcOrd="3" destOrd="0" presId="urn:microsoft.com/office/officeart/2005/8/layout/vList5"/>
    <dgm:cxn modelId="{4A5AF373-E0C9-419C-9D5A-02BC47A24567}" type="presParOf" srcId="{2FEB1A65-50D2-47D9-82DB-3098DC8C1A07}" destId="{30E5AC47-C0B5-4681-A7F4-FAE06E9A2D02}" srcOrd="4" destOrd="0" presId="urn:microsoft.com/office/officeart/2005/8/layout/vList5"/>
    <dgm:cxn modelId="{E92A4833-F2FE-42A6-B23B-608C307EC311}" type="presParOf" srcId="{30E5AC47-C0B5-4681-A7F4-FAE06E9A2D02}" destId="{4D52710A-1AF4-45BD-957E-DF6403B0EF5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5ACBC-4E89-4E1D-B8B8-F041EA4089FB}">
      <dsp:nvSpPr>
        <dsp:cNvPr id="0" name=""/>
        <dsp:cNvSpPr/>
      </dsp:nvSpPr>
      <dsp:spPr>
        <a:xfrm>
          <a:off x="550892" y="394754"/>
          <a:ext cx="1444760" cy="144476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6E0B1-E2AB-4FC6-9795-2FBD5CB62B98}">
      <dsp:nvSpPr>
        <dsp:cNvPr id="0" name=""/>
        <dsp:cNvSpPr/>
      </dsp:nvSpPr>
      <dsp:spPr>
        <a:xfrm>
          <a:off x="858792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E3AD7-6BA7-45D4-AD47-53FF90C7AD88}">
      <dsp:nvSpPr>
        <dsp:cNvPr id="0" name=""/>
        <dsp:cNvSpPr/>
      </dsp:nvSpPr>
      <dsp:spPr>
        <a:xfrm>
          <a:off x="89042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History of the Spreadsheet</a:t>
          </a:r>
        </a:p>
      </dsp:txBody>
      <dsp:txXfrm>
        <a:off x="89042" y="2289522"/>
        <a:ext cx="2368460" cy="720000"/>
      </dsp:txXfrm>
    </dsp:sp>
    <dsp:sp modelId="{8968F4BE-49FE-4306-8287-995FE767489A}">
      <dsp:nvSpPr>
        <dsp:cNvPr id="0" name=""/>
        <dsp:cNvSpPr/>
      </dsp:nvSpPr>
      <dsp:spPr>
        <a:xfrm>
          <a:off x="3333833" y="394754"/>
          <a:ext cx="1444760" cy="144476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956BBA-8788-4BE2-96EB-AEC44116E7A0}">
      <dsp:nvSpPr>
        <dsp:cNvPr id="0" name=""/>
        <dsp:cNvSpPr/>
      </dsp:nvSpPr>
      <dsp:spPr>
        <a:xfrm>
          <a:off x="3641733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4CB77E-5600-42C9-969A-DA5D6AF0D00B}">
      <dsp:nvSpPr>
        <dsp:cNvPr id="0" name=""/>
        <dsp:cNvSpPr/>
      </dsp:nvSpPr>
      <dsp:spPr>
        <a:xfrm>
          <a:off x="2871984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Manual Processes</a:t>
          </a:r>
        </a:p>
      </dsp:txBody>
      <dsp:txXfrm>
        <a:off x="2871984" y="2289522"/>
        <a:ext cx="2368460" cy="720000"/>
      </dsp:txXfrm>
    </dsp:sp>
    <dsp:sp modelId="{F581D039-7F36-4B9F-84A6-44922F4A4E34}">
      <dsp:nvSpPr>
        <dsp:cNvPr id="0" name=""/>
        <dsp:cNvSpPr/>
      </dsp:nvSpPr>
      <dsp:spPr>
        <a:xfrm>
          <a:off x="6116775" y="394754"/>
          <a:ext cx="1444760" cy="144476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6D7B5-4242-48B1-8528-768367211566}">
      <dsp:nvSpPr>
        <dsp:cNvPr id="0" name=""/>
        <dsp:cNvSpPr/>
      </dsp:nvSpPr>
      <dsp:spPr>
        <a:xfrm>
          <a:off x="6424675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E469C-F6ED-4AE1-87E1-0658757F2FEE}">
      <dsp:nvSpPr>
        <dsp:cNvPr id="0" name=""/>
        <dsp:cNvSpPr/>
      </dsp:nvSpPr>
      <dsp:spPr>
        <a:xfrm>
          <a:off x="5654925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Automation </a:t>
          </a:r>
        </a:p>
      </dsp:txBody>
      <dsp:txXfrm>
        <a:off x="5654925" y="2289522"/>
        <a:ext cx="2368460" cy="720000"/>
      </dsp:txXfrm>
    </dsp:sp>
    <dsp:sp modelId="{E6B57DDD-2EC3-4849-A847-A21675FF4D99}">
      <dsp:nvSpPr>
        <dsp:cNvPr id="0" name=""/>
        <dsp:cNvSpPr/>
      </dsp:nvSpPr>
      <dsp:spPr>
        <a:xfrm>
          <a:off x="8899716" y="394754"/>
          <a:ext cx="1444760" cy="144476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DDA061-9CD1-4967-8706-E87D0293C1B6}">
      <dsp:nvSpPr>
        <dsp:cNvPr id="0" name=""/>
        <dsp:cNvSpPr/>
      </dsp:nvSpPr>
      <dsp:spPr>
        <a:xfrm>
          <a:off x="9207616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64B17-BC8D-4EB0-AA36-60B95F31C775}">
      <dsp:nvSpPr>
        <dsp:cNvPr id="0" name=""/>
        <dsp:cNvSpPr/>
      </dsp:nvSpPr>
      <dsp:spPr>
        <a:xfrm>
          <a:off x="8437866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Automation with AI and ML</a:t>
          </a:r>
        </a:p>
      </dsp:txBody>
      <dsp:txXfrm>
        <a:off x="8437866" y="2289522"/>
        <a:ext cx="236846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73E0B-6A39-4660-8739-CB2FB7408EAF}">
      <dsp:nvSpPr>
        <dsp:cNvPr id="0" name=""/>
        <dsp:cNvSpPr/>
      </dsp:nvSpPr>
      <dsp:spPr>
        <a:xfrm>
          <a:off x="3486518" y="1662"/>
          <a:ext cx="3922333" cy="109708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0" i="0" kern="1200"/>
            <a:t>Automation!</a:t>
          </a:r>
          <a:endParaRPr lang="en-US" sz="4200" kern="1200"/>
        </a:p>
      </dsp:txBody>
      <dsp:txXfrm>
        <a:off x="3540073" y="55217"/>
        <a:ext cx="3815223" cy="989971"/>
      </dsp:txXfrm>
    </dsp:sp>
    <dsp:sp modelId="{5C4DCC7D-BCD1-490D-9C3F-6F9ADAB03F70}">
      <dsp:nvSpPr>
        <dsp:cNvPr id="0" name=""/>
        <dsp:cNvSpPr/>
      </dsp:nvSpPr>
      <dsp:spPr>
        <a:xfrm>
          <a:off x="3486518" y="1153597"/>
          <a:ext cx="3922333" cy="109708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0" i="0" kern="1200"/>
            <a:t>Automation!</a:t>
          </a:r>
          <a:endParaRPr lang="en-US" sz="4200" kern="1200"/>
        </a:p>
      </dsp:txBody>
      <dsp:txXfrm>
        <a:off x="3540073" y="1207152"/>
        <a:ext cx="3815223" cy="989971"/>
      </dsp:txXfrm>
    </dsp:sp>
    <dsp:sp modelId="{4D52710A-1AF4-45BD-957E-DF6403B0EF54}">
      <dsp:nvSpPr>
        <dsp:cNvPr id="0" name=""/>
        <dsp:cNvSpPr/>
      </dsp:nvSpPr>
      <dsp:spPr>
        <a:xfrm>
          <a:off x="3486518" y="2305533"/>
          <a:ext cx="3922333" cy="109708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0" i="0" kern="1200"/>
            <a:t>Automation!</a:t>
          </a:r>
          <a:endParaRPr lang="en-US" sz="4200" kern="1200"/>
        </a:p>
      </dsp:txBody>
      <dsp:txXfrm>
        <a:off x="3540073" y="2359088"/>
        <a:ext cx="3815223" cy="989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C75CB-4115-438B-884F-817F4EC78F63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2BE7A-8E5D-41BC-84D6-0B90D5F9F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99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Wife and 2 kids Mount Juliet TN</a:t>
            </a:r>
          </a:p>
          <a:p>
            <a:r>
              <a:rPr lang="en-US" dirty="0"/>
              <a:t>Recently took up making Sourdough bread (I had the idea before the pandemic!)</a:t>
            </a:r>
          </a:p>
          <a:p>
            <a:r>
              <a:rPr lang="en-US" dirty="0"/>
              <a:t>No credentials, useless for programmers they’ll be out of date in 5 years plus we can’t even agree on whether to use tabs or spaces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2BE7A-8E5D-41BC-84D6-0B90D5F9FA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4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Power BI Desktop</a:t>
            </a:r>
          </a:p>
          <a:p>
            <a:r>
              <a:rPr lang="en-US" dirty="0"/>
              <a:t>Authoring a model</a:t>
            </a:r>
          </a:p>
          <a:p>
            <a:r>
              <a:rPr lang="en-US" dirty="0"/>
              <a:t>Build a new report page</a:t>
            </a:r>
          </a:p>
          <a:p>
            <a:r>
              <a:rPr lang="en-US" dirty="0"/>
              <a:t>Publish to </a:t>
            </a:r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Analyze in Excel</a:t>
            </a:r>
          </a:p>
          <a:p>
            <a:r>
              <a:rPr lang="en-US" dirty="0"/>
              <a:t>Author new </a:t>
            </a:r>
            <a:r>
              <a:rPr lang="en-US" dirty="0" err="1"/>
              <a:t>PowerBI</a:t>
            </a:r>
            <a:r>
              <a:rPr lang="en-US" dirty="0"/>
              <a:t> report re-using the same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2BE7A-8E5D-41BC-84D6-0B90D5F9FA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68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RPA in action</a:t>
            </a:r>
          </a:p>
          <a:p>
            <a:r>
              <a:rPr lang="en-US" dirty="0"/>
              <a:t>Show building the UI flow</a:t>
            </a:r>
          </a:p>
          <a:p>
            <a:r>
              <a:rPr lang="en-US" dirty="0"/>
              <a:t>Show the flow that runs the UI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2BE7A-8E5D-41BC-84D6-0B90D5F9FA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47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image and Run the code</a:t>
            </a:r>
          </a:p>
          <a:p>
            <a:r>
              <a:rPr lang="en-US" dirty="0"/>
              <a:t>So that it pulls the balance</a:t>
            </a:r>
          </a:p>
          <a:p>
            <a:r>
              <a:rPr lang="en-US" dirty="0"/>
              <a:t>Show AI builder in Power Automate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2BE7A-8E5D-41BC-84D6-0B90D5F9FA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3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2BE7A-8E5D-41BC-84D6-0B90D5F9FA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48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 went to Harvard Business School, after graduating from MIT and working on word processing systems.</a:t>
            </a:r>
          </a:p>
          <a:p>
            <a:r>
              <a:rPr lang="en-US" dirty="0"/>
              <a:t>Had to do case studies and run calculations manually and present to the class</a:t>
            </a:r>
          </a:p>
          <a:p>
            <a:r>
              <a:rPr lang="en-US" dirty="0"/>
              <a:t>Frustrated when he did all the homework only to find out the next-day he made an error early on and all his numbers were wrong</a:t>
            </a:r>
          </a:p>
          <a:p>
            <a:r>
              <a:rPr lang="en-US" dirty="0"/>
              <a:t>During class he would daydream and imagined a magic blackboard where he could update one number and all the others would update</a:t>
            </a:r>
          </a:p>
          <a:p>
            <a:r>
              <a:rPr lang="en-US" dirty="0"/>
              <a:t>Built a prototype to figure out how this could be done</a:t>
            </a:r>
          </a:p>
          <a:p>
            <a:r>
              <a:rPr lang="en-US" dirty="0"/>
              <a:t>He had a case study on Pepsi and presented 5-year projections and many different scenarios (he did want to tell his professor he had written software to do that for him)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2BE7A-8E5D-41BC-84D6-0B90D5F9FA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Tool </a:t>
            </a:r>
          </a:p>
          <a:p>
            <a:r>
              <a:rPr lang="en-US" dirty="0"/>
              <a:t>Excel has Power Pivot for building data models with metrics and Power Query to extract and transform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2BE7A-8E5D-41BC-84D6-0B90D5F9FA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24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 spent 4-5 hours extracting and manually massaging data every time they wanted to see updated figures</a:t>
            </a:r>
          </a:p>
          <a:p>
            <a:r>
              <a:rPr lang="en-US" dirty="0"/>
              <a:t>A lot of time was spent “figuring out” the data (which fields in the database corresponded to which fields/flags in the User Interface)</a:t>
            </a:r>
          </a:p>
          <a:p>
            <a:r>
              <a:rPr lang="en-US" dirty="0"/>
              <a:t>Data was only ever looked at once every two weeks. Could only be reactive, never proactive or quick to address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2BE7A-8E5D-41BC-84D6-0B90D5F9FA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77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 heard of a business that “ran on Excel”</a:t>
            </a:r>
          </a:p>
          <a:p>
            <a:r>
              <a:rPr lang="en-US" dirty="0"/>
              <a:t>Creates a web of information dissemination</a:t>
            </a:r>
          </a:p>
          <a:p>
            <a:r>
              <a:rPr lang="en-US" dirty="0"/>
              <a:t>Difficult to audit, and a nightmare if issues are found in downstream calculations (It’s the paper spreadsheet all over again)</a:t>
            </a:r>
          </a:p>
          <a:p>
            <a:r>
              <a:rPr lang="en-US" dirty="0"/>
              <a:t>Early days at a previous job, we had two analyst produce two different methods to do an Admits per K metric. The result was two slightly different numbers for the same metric that was difficult to explain. Solution was to build a model that did the calculation for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2BE7A-8E5D-41BC-84D6-0B90D5F9FA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96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amounts of data, can’t easily fit into excel</a:t>
            </a:r>
          </a:p>
          <a:p>
            <a:r>
              <a:rPr lang="en-US" dirty="0"/>
              <a:t>Once had a spreadsheet with so many calculations that you’d open it up get a cup of coffee, come back and it still wouldn’t be open.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2BE7A-8E5D-41BC-84D6-0B90D5F9FA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84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the 3 L’s of Real Estate</a:t>
            </a:r>
          </a:p>
          <a:p>
            <a:r>
              <a:rPr lang="en-US" dirty="0"/>
              <a:t>Why Automate?</a:t>
            </a:r>
          </a:p>
          <a:p>
            <a:r>
              <a:rPr lang="en-US" dirty="0"/>
              <a:t>Creates defined processes that are followed exactly</a:t>
            </a:r>
          </a:p>
          <a:p>
            <a:r>
              <a:rPr lang="en-US" dirty="0"/>
              <a:t>Completely auditable (I can tell what happened on a specific execution based on the version of code being used)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2BE7A-8E5D-41BC-84D6-0B90D5F9FA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78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running the flow</a:t>
            </a:r>
          </a:p>
          <a:p>
            <a:r>
              <a:rPr lang="en-US" dirty="0"/>
              <a:t>Walk through the flow UI</a:t>
            </a:r>
          </a:p>
          <a:p>
            <a:r>
              <a:rPr lang="en-US" dirty="0"/>
              <a:t>Create another flow to show how easy it is!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2BE7A-8E5D-41BC-84D6-0B90D5F9FA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3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D90F-3F49-4D44-A2E5-F2922052B66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3324-DEC4-4C6F-A6B0-7150D5961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26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D90F-3F49-4D44-A2E5-F2922052B66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3324-DEC4-4C6F-A6B0-7150D5961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0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D90F-3F49-4D44-A2E5-F2922052B66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3324-DEC4-4C6F-A6B0-7150D5961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7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D90F-3F49-4D44-A2E5-F2922052B66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3324-DEC4-4C6F-A6B0-7150D59612A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1885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D90F-3F49-4D44-A2E5-F2922052B66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3324-DEC4-4C6F-A6B0-7150D5961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8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D90F-3F49-4D44-A2E5-F2922052B66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3324-DEC4-4C6F-A6B0-7150D5961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60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D90F-3F49-4D44-A2E5-F2922052B66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3324-DEC4-4C6F-A6B0-7150D5961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48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D90F-3F49-4D44-A2E5-F2922052B66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3324-DEC4-4C6F-A6B0-7150D5961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870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D90F-3F49-4D44-A2E5-F2922052B66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3324-DEC4-4C6F-A6B0-7150D5961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80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0"/>
            </a:lvl3pPr>
            <a:lvl4pPr marL="1371633" indent="0" algn="ctr">
              <a:buNone/>
              <a:defRPr sz="1600"/>
            </a:lvl4pPr>
            <a:lvl5pPr marL="1828844" indent="0" algn="ctr">
              <a:buNone/>
              <a:defRPr sz="1600"/>
            </a:lvl5pPr>
            <a:lvl6pPr marL="2286055" indent="0" algn="ctr">
              <a:buNone/>
              <a:defRPr sz="1600"/>
            </a:lvl6pPr>
            <a:lvl7pPr marL="2743266" indent="0" algn="ctr">
              <a:buNone/>
              <a:defRPr sz="1600"/>
            </a:lvl7pPr>
            <a:lvl8pPr marL="3200476" indent="0" algn="ctr">
              <a:buNone/>
              <a:defRPr sz="1600"/>
            </a:lvl8pPr>
            <a:lvl9pPr marL="365768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33B9-8C16-4242-BC08-6A43E1F3208E}" type="datetime1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2D6EB-9A50-4FFD-92CF-1A22D7C63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290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319FA-AA73-4099-AC00-009F29CD99E6}" type="datetime1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2D6EB-9A50-4FFD-92CF-1A22D7C63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7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D90F-3F49-4D44-A2E5-F2922052B66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3324-DEC4-4C6F-A6B0-7150D5961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15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0A15E-A10D-4446-BA0D-F039FE8FBA98}" type="datetime1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2D6EB-9A50-4FFD-92CF-1A22D7C63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99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125F-3CFA-4371-9CD9-A834C5060DD0}" type="datetime1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2D6EB-9A50-4FFD-92CF-1A22D7C63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41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0" b="1"/>
            </a:lvl3pPr>
            <a:lvl4pPr marL="1371633" indent="0">
              <a:buNone/>
              <a:defRPr sz="1600" b="1"/>
            </a:lvl4pPr>
            <a:lvl5pPr marL="1828844" indent="0">
              <a:buNone/>
              <a:defRPr sz="1600" b="1"/>
            </a:lvl5pPr>
            <a:lvl6pPr marL="2286055" indent="0">
              <a:buNone/>
              <a:defRPr sz="1600" b="1"/>
            </a:lvl6pPr>
            <a:lvl7pPr marL="2743266" indent="0">
              <a:buNone/>
              <a:defRPr sz="1600" b="1"/>
            </a:lvl7pPr>
            <a:lvl8pPr marL="3200476" indent="0">
              <a:buNone/>
              <a:defRPr sz="1600" b="1"/>
            </a:lvl8pPr>
            <a:lvl9pPr marL="365768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0" b="1"/>
            </a:lvl3pPr>
            <a:lvl4pPr marL="1371633" indent="0">
              <a:buNone/>
              <a:defRPr sz="1600" b="1"/>
            </a:lvl4pPr>
            <a:lvl5pPr marL="1828844" indent="0">
              <a:buNone/>
              <a:defRPr sz="1600" b="1"/>
            </a:lvl5pPr>
            <a:lvl6pPr marL="2286055" indent="0">
              <a:buNone/>
              <a:defRPr sz="1600" b="1"/>
            </a:lvl6pPr>
            <a:lvl7pPr marL="2743266" indent="0">
              <a:buNone/>
              <a:defRPr sz="1600" b="1"/>
            </a:lvl7pPr>
            <a:lvl8pPr marL="3200476" indent="0">
              <a:buNone/>
              <a:defRPr sz="1600" b="1"/>
            </a:lvl8pPr>
            <a:lvl9pPr marL="365768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1A6BD-36A4-43DF-BBBC-97DD1B044889}" type="datetime1">
              <a:rPr lang="en-US" smtClean="0"/>
              <a:t>6/15/2020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2D6EB-9A50-4FFD-92CF-1A22D7C63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21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6CDA4-F61D-428F-A09F-C26923E24B58}" type="datetime1">
              <a:rPr lang="en-US" smtClean="0"/>
              <a:t>6/15/2020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2D6EB-9A50-4FFD-92CF-1A22D7C63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494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34C3-0332-44D8-8AE8-D32A0BA71003}" type="datetime1">
              <a:rPr lang="en-US" smtClean="0"/>
              <a:t>6/15/2020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2D6EB-9A50-4FFD-92CF-1A22D7C63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281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0"/>
            </a:lvl2pPr>
            <a:lvl3pPr marL="914422" indent="0">
              <a:buNone/>
              <a:defRPr sz="1200"/>
            </a:lvl3pPr>
            <a:lvl4pPr marL="1371633" indent="0">
              <a:buNone/>
              <a:defRPr sz="1000"/>
            </a:lvl4pPr>
            <a:lvl5pPr marL="1828844" indent="0">
              <a:buNone/>
              <a:defRPr sz="1000"/>
            </a:lvl5pPr>
            <a:lvl6pPr marL="2286055" indent="0">
              <a:buNone/>
              <a:defRPr sz="1000"/>
            </a:lvl6pPr>
            <a:lvl7pPr marL="2743266" indent="0">
              <a:buNone/>
              <a:defRPr sz="1000"/>
            </a:lvl7pPr>
            <a:lvl8pPr marL="3200476" indent="0">
              <a:buNone/>
              <a:defRPr sz="1000"/>
            </a:lvl8pPr>
            <a:lvl9pPr marL="3657687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1E8AC-CB28-4399-A993-A32F6C106393}" type="datetime1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2D6EB-9A50-4FFD-92CF-1A22D7C63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25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3" indent="0">
              <a:buNone/>
              <a:defRPr sz="2000"/>
            </a:lvl4pPr>
            <a:lvl5pPr marL="1828844" indent="0">
              <a:buNone/>
              <a:defRPr sz="2000"/>
            </a:lvl5pPr>
            <a:lvl6pPr marL="2286055" indent="0">
              <a:buNone/>
              <a:defRPr sz="2000"/>
            </a:lvl6pPr>
            <a:lvl7pPr marL="2743266" indent="0">
              <a:buNone/>
              <a:defRPr sz="2000"/>
            </a:lvl7pPr>
            <a:lvl8pPr marL="3200476" indent="0">
              <a:buNone/>
              <a:defRPr sz="2000"/>
            </a:lvl8pPr>
            <a:lvl9pPr marL="3657687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0"/>
            </a:lvl2pPr>
            <a:lvl3pPr marL="914422" indent="0">
              <a:buNone/>
              <a:defRPr sz="1200"/>
            </a:lvl3pPr>
            <a:lvl4pPr marL="1371633" indent="0">
              <a:buNone/>
              <a:defRPr sz="1000"/>
            </a:lvl4pPr>
            <a:lvl5pPr marL="1828844" indent="0">
              <a:buNone/>
              <a:defRPr sz="1000"/>
            </a:lvl5pPr>
            <a:lvl6pPr marL="2286055" indent="0">
              <a:buNone/>
              <a:defRPr sz="1000"/>
            </a:lvl6pPr>
            <a:lvl7pPr marL="2743266" indent="0">
              <a:buNone/>
              <a:defRPr sz="1000"/>
            </a:lvl7pPr>
            <a:lvl8pPr marL="3200476" indent="0">
              <a:buNone/>
              <a:defRPr sz="1000"/>
            </a:lvl8pPr>
            <a:lvl9pPr marL="3657687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2016F-E15C-410D-B1AA-41F95CE449EA}" type="datetime1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2D6EB-9A50-4FFD-92CF-1A22D7C63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363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EFA71-9E29-4365-982A-747A3FCB6E96}" type="datetime1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2D6EB-9A50-4FFD-92CF-1A22D7C63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41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B886-536C-40F0-A7CA-474207C0F0BF}" type="datetime1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2D6EB-9A50-4FFD-92CF-1A22D7C63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526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4"/>
            <a:ext cx="103632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5" y="3840483"/>
            <a:ext cx="85343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7E019-74BA-4ADB-8DE9-B1AEF9D253A1}" type="datetime1">
              <a:rPr lang="en-US" smtClean="0"/>
              <a:t>6/15/2020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111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D90F-3F49-4D44-A2E5-F2922052B66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3324-DEC4-4C6F-A6B0-7150D5961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636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7568" y="127663"/>
            <a:ext cx="11196862" cy="543226"/>
          </a:xfrm>
        </p:spPr>
        <p:txBody>
          <a:bodyPr lIns="0" tIns="0" rIns="0" bIns="0"/>
          <a:lstStyle>
            <a:lvl1pPr>
              <a:defRPr sz="353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70722-C8B2-4C93-AD5C-2D8A3B1AA88F}" type="datetime1">
              <a:rPr lang="en-US" smtClean="0"/>
              <a:t>6/15/2020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4751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7568" y="127663"/>
            <a:ext cx="11196862" cy="543226"/>
          </a:xfrm>
        </p:spPr>
        <p:txBody>
          <a:bodyPr lIns="0" tIns="0" rIns="0" bIns="0"/>
          <a:lstStyle>
            <a:lvl1pPr>
              <a:defRPr sz="353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494062" y="1563750"/>
            <a:ext cx="3335867" cy="190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35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3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54793-297B-4A24-A077-9A0ED21871F9}" type="datetime1">
              <a:rPr lang="en-US" smtClean="0"/>
              <a:t>6/15/2020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63235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7568" y="127663"/>
            <a:ext cx="11196862" cy="543226"/>
          </a:xfrm>
        </p:spPr>
        <p:txBody>
          <a:bodyPr lIns="0" tIns="0" rIns="0" bIns="0"/>
          <a:lstStyle>
            <a:lvl1pPr>
              <a:defRPr sz="353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38E9E-287C-448A-94D0-479D9B0E206B}" type="datetime1">
              <a:rPr lang="en-US" smtClean="0"/>
              <a:t>6/15/2020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5864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3322D-0621-4C4C-AFDC-1105FC13935E}" type="datetime1">
              <a:rPr lang="en-US" smtClean="0"/>
              <a:t>6/15/2020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16162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5263"/>
            <a:ext cx="10363200" cy="814703"/>
          </a:xfrm>
        </p:spPr>
        <p:txBody>
          <a:bodyPr anchor="b"/>
          <a:lstStyle>
            <a:lvl1pPr algn="ctr">
              <a:defRPr sz="52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25881"/>
          </a:xfrm>
        </p:spPr>
        <p:txBody>
          <a:bodyPr/>
          <a:lstStyle>
            <a:lvl1pPr marL="0" indent="0" algn="ctr">
              <a:buNone/>
              <a:defRPr sz="2118"/>
            </a:lvl1pPr>
            <a:lvl2pPr marL="403433" indent="0" algn="ctr">
              <a:buNone/>
              <a:defRPr sz="1765"/>
            </a:lvl2pPr>
            <a:lvl3pPr marL="806867" indent="0" algn="ctr">
              <a:buNone/>
              <a:defRPr sz="1588"/>
            </a:lvl3pPr>
            <a:lvl4pPr marL="1210300" indent="0" algn="ctr">
              <a:buNone/>
              <a:defRPr sz="1412"/>
            </a:lvl4pPr>
            <a:lvl5pPr marL="1613733" indent="0" algn="ctr">
              <a:buNone/>
              <a:defRPr sz="1412"/>
            </a:lvl5pPr>
            <a:lvl6pPr marL="2017166" indent="0" algn="ctr">
              <a:buNone/>
              <a:defRPr sz="1412"/>
            </a:lvl6pPr>
            <a:lvl7pPr marL="2420600" indent="0" algn="ctr">
              <a:buNone/>
              <a:defRPr sz="1412"/>
            </a:lvl7pPr>
            <a:lvl8pPr marL="2824033" indent="0" algn="ctr">
              <a:buNone/>
              <a:defRPr sz="1412"/>
            </a:lvl8pPr>
            <a:lvl9pPr marL="3227466" indent="0" algn="ctr">
              <a:buNone/>
              <a:defRPr sz="141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276999"/>
          </a:xfrm>
          <a:prstGeom prst="rect">
            <a:avLst/>
          </a:prstGeom>
        </p:spPr>
        <p:txBody>
          <a:bodyPr/>
          <a:lstStyle/>
          <a:p>
            <a:fld id="{5B2002A0-ABE2-40FA-BBA6-E9808BE49DE3}" type="datetime1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276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276999"/>
          </a:xfrm>
          <a:prstGeom prst="rect">
            <a:avLst/>
          </a:prstGeom>
        </p:spPr>
        <p:txBody>
          <a:bodyPr/>
          <a:lstStyle/>
          <a:p>
            <a:fld id="{DBA70F29-6FCF-4BFA-B286-930D0100C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660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979387" y="1971679"/>
            <a:ext cx="6849957" cy="30210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177" b="0" i="0">
                <a:solidFill>
                  <a:srgbClr val="A97A1C"/>
                </a:solidFill>
              </a:defRPr>
            </a:lvl1pPr>
            <a:lvl2pPr marL="0" indent="0">
              <a:buFontTx/>
              <a:buNone/>
              <a:defRPr sz="2206" b="0" i="0">
                <a:solidFill>
                  <a:srgbClr val="A97A1C"/>
                </a:solidFill>
              </a:defRPr>
            </a:lvl2pPr>
            <a:lvl3pPr marL="0" indent="0">
              <a:buFontTx/>
              <a:buNone/>
              <a:defRPr sz="2206" b="0" i="0">
                <a:solidFill>
                  <a:srgbClr val="A97A1C"/>
                </a:solidFill>
              </a:defRPr>
            </a:lvl3pPr>
            <a:lvl4pPr marL="0" indent="0">
              <a:buFontTx/>
              <a:buNone/>
              <a:defRPr sz="2206" b="0" i="0">
                <a:solidFill>
                  <a:srgbClr val="A97A1C"/>
                </a:solidFill>
              </a:defRPr>
            </a:lvl4pPr>
            <a:lvl5pPr marL="0" indent="0">
              <a:buFontTx/>
              <a:buNone/>
              <a:defRPr sz="2206" b="0" i="0">
                <a:solidFill>
                  <a:srgbClr val="A97A1C"/>
                </a:solidFill>
              </a:defRPr>
            </a:lvl5pPr>
          </a:lstStyle>
          <a:p>
            <a:pPr lvl="0"/>
            <a:r>
              <a:rPr lang="en-US" dirty="0"/>
              <a:t>Click to edit Master text styles.”</a:t>
            </a:r>
          </a:p>
        </p:txBody>
      </p:sp>
    </p:spTree>
    <p:extLst>
      <p:ext uri="{BB962C8B-B14F-4D97-AF65-F5344CB8AC3E}">
        <p14:creationId xmlns:p14="http://schemas.microsoft.com/office/powerpoint/2010/main" val="13478252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6"/>
            <a:ext cx="103632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6" y="3840485"/>
            <a:ext cx="85343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840D2-A2CD-43A2-834F-CF79EFC46490}" type="datetime1">
              <a:rPr lang="en-US" smtClean="0"/>
              <a:t>6/15/2020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55324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7570" y="127664"/>
            <a:ext cx="11196862" cy="746132"/>
          </a:xfrm>
        </p:spPr>
        <p:txBody>
          <a:bodyPr lIns="0" tIns="0" rIns="0" bIns="0"/>
          <a:lstStyle>
            <a:lvl1pPr>
              <a:defRPr sz="4849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A70E6-BD42-4DF1-9120-3DD66F207D0C}" type="datetime1">
              <a:rPr lang="en-US" smtClean="0"/>
              <a:t>6/15/2020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06955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7570" y="127664"/>
            <a:ext cx="11196862" cy="746132"/>
          </a:xfrm>
        </p:spPr>
        <p:txBody>
          <a:bodyPr lIns="0" tIns="0" rIns="0" bIns="0"/>
          <a:lstStyle>
            <a:lvl1pPr>
              <a:defRPr sz="4849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494062" y="1563751"/>
            <a:ext cx="3335867" cy="2611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97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5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50BE3-876D-4FCC-B1D7-F963F1F5EBEB}" type="datetime1">
              <a:rPr lang="en-US" smtClean="0"/>
              <a:t>6/15/2020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48225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7570" y="127664"/>
            <a:ext cx="11196862" cy="746132"/>
          </a:xfrm>
        </p:spPr>
        <p:txBody>
          <a:bodyPr lIns="0" tIns="0" rIns="0" bIns="0"/>
          <a:lstStyle>
            <a:lvl1pPr>
              <a:defRPr sz="4849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E0E18-1B65-416A-A844-BAE7A47CCE2E}" type="datetime1">
              <a:rPr lang="en-US" smtClean="0"/>
              <a:t>6/15/2020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8774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D90F-3F49-4D44-A2E5-F2922052B66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3324-DEC4-4C6F-A6B0-7150D5961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632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B8E3D-32F2-43D8-BDB1-7DCBCEE529E1}" type="datetime1">
              <a:rPr lang="en-US" smtClean="0"/>
              <a:t>6/15/2020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99860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71684"/>
            <a:ext cx="10363200" cy="2238282"/>
          </a:xfrm>
        </p:spPr>
        <p:txBody>
          <a:bodyPr anchor="b"/>
          <a:lstStyle>
            <a:lvl1pPr algn="ctr">
              <a:defRPr sz="72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447691"/>
          </a:xfrm>
        </p:spPr>
        <p:txBody>
          <a:bodyPr/>
          <a:lstStyle>
            <a:lvl1pPr marL="0" indent="0" algn="ctr">
              <a:buNone/>
              <a:defRPr sz="2909"/>
            </a:lvl1pPr>
            <a:lvl2pPr marL="554197" indent="0" algn="ctr">
              <a:buNone/>
              <a:defRPr sz="2424"/>
            </a:lvl2pPr>
            <a:lvl3pPr marL="1108392" indent="0" algn="ctr">
              <a:buNone/>
              <a:defRPr sz="2182"/>
            </a:lvl3pPr>
            <a:lvl4pPr marL="1662589" indent="0" algn="ctr">
              <a:buNone/>
              <a:defRPr sz="1940"/>
            </a:lvl4pPr>
            <a:lvl5pPr marL="2216786" indent="0" algn="ctr">
              <a:buNone/>
              <a:defRPr sz="1940"/>
            </a:lvl5pPr>
            <a:lvl6pPr marL="2770981" indent="0" algn="ctr">
              <a:buNone/>
              <a:defRPr sz="1940"/>
            </a:lvl6pPr>
            <a:lvl7pPr marL="3325178" indent="0" algn="ctr">
              <a:buNone/>
              <a:defRPr sz="1940"/>
            </a:lvl7pPr>
            <a:lvl8pPr marL="3879374" indent="0" algn="ctr">
              <a:buNone/>
              <a:defRPr sz="1940"/>
            </a:lvl8pPr>
            <a:lvl9pPr marL="4433570" indent="0" algn="ctr">
              <a:buNone/>
              <a:defRPr sz="19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276999"/>
          </a:xfrm>
          <a:prstGeom prst="rect">
            <a:avLst/>
          </a:prstGeom>
        </p:spPr>
        <p:txBody>
          <a:bodyPr/>
          <a:lstStyle/>
          <a:p>
            <a:fld id="{1E8D432B-6F11-4B4D-A2B3-0F3B4AC1B0C6}" type="datetime1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276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276999"/>
          </a:xfrm>
          <a:prstGeom prst="rect">
            <a:avLst/>
          </a:prstGeom>
        </p:spPr>
        <p:txBody>
          <a:bodyPr/>
          <a:lstStyle/>
          <a:p>
            <a:fld id="{DBA70F29-6FCF-4BFA-B286-930D0100C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85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D90F-3F49-4D44-A2E5-F2922052B66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3324-DEC4-4C6F-A6B0-7150D5961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11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D90F-3F49-4D44-A2E5-F2922052B66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3324-DEC4-4C6F-A6B0-7150D5961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47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D90F-3F49-4D44-A2E5-F2922052B66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3324-DEC4-4C6F-A6B0-7150D5961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6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D90F-3F49-4D44-A2E5-F2922052B66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3324-DEC4-4C6F-A6B0-7150D5961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87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D90F-3F49-4D44-A2E5-F2922052B66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3324-DEC4-4C6F-A6B0-7150D5961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72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6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38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209D90F-3F49-4D44-A2E5-F2922052B66A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13324-DEC4-4C6F-A6B0-7150D5961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59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073CD-9AF3-413F-9F98-745A5A7CDA95}" type="datetime1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5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hf sldNum="0" hdr="0" ftr="0" dt="0"/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6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7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9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9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0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1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2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3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3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4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5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6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76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87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8068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7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7568" y="127663"/>
            <a:ext cx="1119686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5" y="1577343"/>
            <a:ext cx="109727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5" y="6377942"/>
            <a:ext cx="39014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2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9E6F7-AA19-4FD0-AD39-24D4CE6DE772}" type="datetime1">
              <a:rPr lang="en-US" smtClean="0"/>
              <a:t>6/15/2020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2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86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3433">
        <a:defRPr>
          <a:latin typeface="+mn-lt"/>
          <a:ea typeface="+mn-ea"/>
          <a:cs typeface="+mn-cs"/>
        </a:defRPr>
      </a:lvl2pPr>
      <a:lvl3pPr marL="806867">
        <a:defRPr>
          <a:latin typeface="+mn-lt"/>
          <a:ea typeface="+mn-ea"/>
          <a:cs typeface="+mn-cs"/>
        </a:defRPr>
      </a:lvl3pPr>
      <a:lvl4pPr marL="1210300">
        <a:defRPr>
          <a:latin typeface="+mn-lt"/>
          <a:ea typeface="+mn-ea"/>
          <a:cs typeface="+mn-cs"/>
        </a:defRPr>
      </a:lvl4pPr>
      <a:lvl5pPr marL="1613733">
        <a:defRPr>
          <a:latin typeface="+mn-lt"/>
          <a:ea typeface="+mn-ea"/>
          <a:cs typeface="+mn-cs"/>
        </a:defRPr>
      </a:lvl5pPr>
      <a:lvl6pPr marL="2017166">
        <a:defRPr>
          <a:latin typeface="+mn-lt"/>
          <a:ea typeface="+mn-ea"/>
          <a:cs typeface="+mn-cs"/>
        </a:defRPr>
      </a:lvl6pPr>
      <a:lvl7pPr marL="2420600">
        <a:defRPr>
          <a:latin typeface="+mn-lt"/>
          <a:ea typeface="+mn-ea"/>
          <a:cs typeface="+mn-cs"/>
        </a:defRPr>
      </a:lvl7pPr>
      <a:lvl8pPr marL="2824033">
        <a:defRPr>
          <a:latin typeface="+mn-lt"/>
          <a:ea typeface="+mn-ea"/>
          <a:cs typeface="+mn-cs"/>
        </a:defRPr>
      </a:lvl8pPr>
      <a:lvl9pPr marL="32274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3433">
        <a:defRPr>
          <a:latin typeface="+mn-lt"/>
          <a:ea typeface="+mn-ea"/>
          <a:cs typeface="+mn-cs"/>
        </a:defRPr>
      </a:lvl2pPr>
      <a:lvl3pPr marL="806867">
        <a:defRPr>
          <a:latin typeface="+mn-lt"/>
          <a:ea typeface="+mn-ea"/>
          <a:cs typeface="+mn-cs"/>
        </a:defRPr>
      </a:lvl3pPr>
      <a:lvl4pPr marL="1210300">
        <a:defRPr>
          <a:latin typeface="+mn-lt"/>
          <a:ea typeface="+mn-ea"/>
          <a:cs typeface="+mn-cs"/>
        </a:defRPr>
      </a:lvl4pPr>
      <a:lvl5pPr marL="1613733">
        <a:defRPr>
          <a:latin typeface="+mn-lt"/>
          <a:ea typeface="+mn-ea"/>
          <a:cs typeface="+mn-cs"/>
        </a:defRPr>
      </a:lvl5pPr>
      <a:lvl6pPr marL="2017166">
        <a:defRPr>
          <a:latin typeface="+mn-lt"/>
          <a:ea typeface="+mn-ea"/>
          <a:cs typeface="+mn-cs"/>
        </a:defRPr>
      </a:lvl6pPr>
      <a:lvl7pPr marL="2420600">
        <a:defRPr>
          <a:latin typeface="+mn-lt"/>
          <a:ea typeface="+mn-ea"/>
          <a:cs typeface="+mn-cs"/>
        </a:defRPr>
      </a:lvl7pPr>
      <a:lvl8pPr marL="2824033">
        <a:defRPr>
          <a:latin typeface="+mn-lt"/>
          <a:ea typeface="+mn-ea"/>
          <a:cs typeface="+mn-cs"/>
        </a:defRPr>
      </a:lvl8pPr>
      <a:lvl9pPr marL="3227466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806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3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7570" y="127665"/>
            <a:ext cx="1119686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6" y="1577345"/>
            <a:ext cx="109727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6" y="6377942"/>
            <a:ext cx="39014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2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E022D-E5EE-4A0D-B98D-22F0A1287851}" type="datetime1">
              <a:rPr lang="en-US" smtClean="0"/>
              <a:t>6/15/2020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2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370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54197">
        <a:defRPr>
          <a:latin typeface="+mn-lt"/>
          <a:ea typeface="+mn-ea"/>
          <a:cs typeface="+mn-cs"/>
        </a:defRPr>
      </a:lvl2pPr>
      <a:lvl3pPr marL="1108392">
        <a:defRPr>
          <a:latin typeface="+mn-lt"/>
          <a:ea typeface="+mn-ea"/>
          <a:cs typeface="+mn-cs"/>
        </a:defRPr>
      </a:lvl3pPr>
      <a:lvl4pPr marL="1662589">
        <a:defRPr>
          <a:latin typeface="+mn-lt"/>
          <a:ea typeface="+mn-ea"/>
          <a:cs typeface="+mn-cs"/>
        </a:defRPr>
      </a:lvl4pPr>
      <a:lvl5pPr marL="2216786">
        <a:defRPr>
          <a:latin typeface="+mn-lt"/>
          <a:ea typeface="+mn-ea"/>
          <a:cs typeface="+mn-cs"/>
        </a:defRPr>
      </a:lvl5pPr>
      <a:lvl6pPr marL="2770981">
        <a:defRPr>
          <a:latin typeface="+mn-lt"/>
          <a:ea typeface="+mn-ea"/>
          <a:cs typeface="+mn-cs"/>
        </a:defRPr>
      </a:lvl6pPr>
      <a:lvl7pPr marL="3325178">
        <a:defRPr>
          <a:latin typeface="+mn-lt"/>
          <a:ea typeface="+mn-ea"/>
          <a:cs typeface="+mn-cs"/>
        </a:defRPr>
      </a:lvl7pPr>
      <a:lvl8pPr marL="3879374">
        <a:defRPr>
          <a:latin typeface="+mn-lt"/>
          <a:ea typeface="+mn-ea"/>
          <a:cs typeface="+mn-cs"/>
        </a:defRPr>
      </a:lvl8pPr>
      <a:lvl9pPr marL="443357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54197">
        <a:defRPr>
          <a:latin typeface="+mn-lt"/>
          <a:ea typeface="+mn-ea"/>
          <a:cs typeface="+mn-cs"/>
        </a:defRPr>
      </a:lvl2pPr>
      <a:lvl3pPr marL="1108392">
        <a:defRPr>
          <a:latin typeface="+mn-lt"/>
          <a:ea typeface="+mn-ea"/>
          <a:cs typeface="+mn-cs"/>
        </a:defRPr>
      </a:lvl3pPr>
      <a:lvl4pPr marL="1662589">
        <a:defRPr>
          <a:latin typeface="+mn-lt"/>
          <a:ea typeface="+mn-ea"/>
          <a:cs typeface="+mn-cs"/>
        </a:defRPr>
      </a:lvl4pPr>
      <a:lvl5pPr marL="2216786">
        <a:defRPr>
          <a:latin typeface="+mn-lt"/>
          <a:ea typeface="+mn-ea"/>
          <a:cs typeface="+mn-cs"/>
        </a:defRPr>
      </a:lvl5pPr>
      <a:lvl6pPr marL="2770981">
        <a:defRPr>
          <a:latin typeface="+mn-lt"/>
          <a:ea typeface="+mn-ea"/>
          <a:cs typeface="+mn-cs"/>
        </a:defRPr>
      </a:lvl6pPr>
      <a:lvl7pPr marL="3325178">
        <a:defRPr>
          <a:latin typeface="+mn-lt"/>
          <a:ea typeface="+mn-ea"/>
          <a:cs typeface="+mn-cs"/>
        </a:defRPr>
      </a:lvl7pPr>
      <a:lvl8pPr marL="3879374">
        <a:defRPr>
          <a:latin typeface="+mn-lt"/>
          <a:ea typeface="+mn-ea"/>
          <a:cs typeface="+mn-cs"/>
        </a:defRPr>
      </a:lvl8pPr>
      <a:lvl9pPr marL="443357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hyperlink" Target="https://www.ted.com/talks/dan_bricklin_meet_the_inventor_of_the_electronic_spreadsheet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14.svg"/><Relationship Id="rId7" Type="http://schemas.openxmlformats.org/officeDocument/2006/relationships/image" Target="../media/image22.sv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image" Target="../media/image13.png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g"/><Relationship Id="rId7" Type="http://schemas.openxmlformats.org/officeDocument/2006/relationships/image" Target="../media/image46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10" Type="http://schemas.openxmlformats.org/officeDocument/2006/relationships/image" Target="../media/image49.png"/><Relationship Id="rId4" Type="http://schemas.openxmlformats.org/officeDocument/2006/relationships/image" Target="../media/image43.jp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DE4-DCF5-4390-A78C-3CAF38A737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Modernizing Business Processes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500819-32F0-400B-A0B2-E3A317161F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32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4190900" y="1548727"/>
            <a:ext cx="3313692" cy="3689701"/>
          </a:xfrm>
          <a:prstGeom prst="roundRect">
            <a:avLst>
              <a:gd name="adj" fmla="val 4989"/>
            </a:avLst>
          </a:prstGeom>
          <a:noFill/>
          <a:ln w="12700" cap="flat" cmpd="sng" algn="ctr">
            <a:solidFill>
              <a:srgbClr val="003A7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1083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0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97597" y="2578244"/>
            <a:ext cx="3257424" cy="1281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6373" marR="0" lvl="0" indent="-346373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84"/>
              </a:spcAft>
              <a:buClr>
                <a:srgbClr val="003A70"/>
              </a:buClr>
              <a:buSzPct val="70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en-US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Customized Investment Portfolios</a:t>
            </a:r>
          </a:p>
          <a:p>
            <a:pPr marL="346373" marR="0" lvl="0" indent="-346373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84"/>
              </a:spcAft>
              <a:buClr>
                <a:srgbClr val="003A70"/>
              </a:buClr>
              <a:buSzPct val="70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en-US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Index ETFs and Individual Bonds</a:t>
            </a:r>
          </a:p>
          <a:p>
            <a:pPr marL="346373" marR="0" lvl="0" indent="-346373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84"/>
              </a:spcAft>
              <a:buClr>
                <a:srgbClr val="003A70"/>
              </a:buClr>
              <a:buSzPct val="70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en-US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LBMC IA App</a:t>
            </a:r>
          </a:p>
          <a:p>
            <a:pPr marL="346373" marR="0" lvl="0" indent="-346373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84"/>
              </a:spcAft>
              <a:buClr>
                <a:srgbClr val="003A70"/>
              </a:buClr>
              <a:buSzPct val="70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en-US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Coordinated Tax and Investment Advice</a:t>
            </a:r>
          </a:p>
          <a:p>
            <a:pPr marL="346373" marR="0" lvl="0" indent="-346373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84"/>
              </a:spcAft>
              <a:buClr>
                <a:srgbClr val="003A70"/>
              </a:buClr>
              <a:buSzPct val="70000"/>
              <a:buFont typeface="Wingdings 3" panose="05040102010807070707" pitchFamily="18" charset="2"/>
              <a:buChar char="u"/>
              <a:tabLst/>
              <a:defRPr/>
            </a:pPr>
            <a:endParaRPr kumimoji="0" lang="en-US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7598" y="1886848"/>
            <a:ext cx="2979802" cy="61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INVESTMENT &amp; ADVISORY SERVICES</a:t>
            </a:r>
          </a:p>
        </p:txBody>
      </p:sp>
      <p:sp>
        <p:nvSpPr>
          <p:cNvPr id="31" name="Oval 30"/>
          <p:cNvSpPr/>
          <p:nvPr/>
        </p:nvSpPr>
        <p:spPr>
          <a:xfrm>
            <a:off x="5503164" y="1031149"/>
            <a:ext cx="843588" cy="843588"/>
          </a:xfrm>
          <a:prstGeom prst="ellipse">
            <a:avLst/>
          </a:prstGeom>
          <a:solidFill>
            <a:srgbClr val="003A70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1083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0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49" y="1094848"/>
            <a:ext cx="665018" cy="665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BEA25C-0041-44F8-A7CD-851DE9C0FF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636" y="5707379"/>
            <a:ext cx="1108363" cy="11083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2EC335-ABB2-4A38-B2AA-D05DCF679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84" y="5685915"/>
            <a:ext cx="1108363" cy="11083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E578A7-C8E0-4ADE-85E9-7770AB395B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31" y="5688337"/>
            <a:ext cx="1108363" cy="11083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45F5E0-E328-4714-88CD-29834CFD4F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80" y="5685915"/>
            <a:ext cx="1108363" cy="11083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9802BF-2EE1-4DD0-8E7C-9291D5A3203A}"/>
              </a:ext>
            </a:extLst>
          </p:cNvPr>
          <p:cNvSpPr txBox="1"/>
          <p:nvPr/>
        </p:nvSpPr>
        <p:spPr>
          <a:xfrm>
            <a:off x="112059" y="-67235"/>
            <a:ext cx="8774546" cy="838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LBMC Investment Advisors LLC</a:t>
            </a:r>
          </a:p>
        </p:txBody>
      </p:sp>
    </p:spTree>
    <p:extLst>
      <p:ext uri="{BB962C8B-B14F-4D97-AF65-F5344CB8AC3E}">
        <p14:creationId xmlns:p14="http://schemas.microsoft.com/office/powerpoint/2010/main" val="3368631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179294" y="-21708"/>
            <a:ext cx="8620908" cy="746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/>
            <a:r>
              <a:rPr lang="en-US" sz="4853" dirty="0"/>
              <a:t>LBMC </a:t>
            </a:r>
            <a:r>
              <a:rPr sz="4853" dirty="0"/>
              <a:t>I</a:t>
            </a:r>
            <a:r>
              <a:rPr sz="4853" spc="-36" dirty="0"/>
              <a:t>n</a:t>
            </a:r>
            <a:r>
              <a:rPr sz="4853" spc="-103" dirty="0"/>
              <a:t>f</a:t>
            </a:r>
            <a:r>
              <a:rPr sz="4853" spc="-12" dirty="0"/>
              <a:t>orm</a:t>
            </a:r>
            <a:r>
              <a:rPr sz="4853" spc="-42" dirty="0"/>
              <a:t>a</a:t>
            </a:r>
            <a:r>
              <a:rPr sz="4853" dirty="0"/>
              <a:t>tion</a:t>
            </a:r>
            <a:r>
              <a:rPr sz="4853" spc="-6" dirty="0"/>
              <a:t> </a:t>
            </a:r>
            <a:r>
              <a:rPr sz="4853" spc="-12" dirty="0"/>
              <a:t>S</a:t>
            </a:r>
            <a:r>
              <a:rPr sz="4853" dirty="0"/>
              <a:t>e</a:t>
            </a:r>
            <a:r>
              <a:rPr sz="4853" spc="-6" dirty="0"/>
              <a:t>curity</a:t>
            </a:r>
            <a:r>
              <a:rPr lang="en-US" sz="4853" spc="-6" dirty="0"/>
              <a:t> LLC</a:t>
            </a:r>
            <a:endParaRPr sz="4853" spc="-6" dirty="0"/>
          </a:p>
        </p:txBody>
      </p:sp>
      <p:sp>
        <p:nvSpPr>
          <p:cNvPr id="6" name="object 6"/>
          <p:cNvSpPr/>
          <p:nvPr/>
        </p:nvSpPr>
        <p:spPr>
          <a:xfrm>
            <a:off x="5681766" y="5137527"/>
            <a:ext cx="1093586" cy="1091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70668" y="5137527"/>
            <a:ext cx="1093586" cy="1091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94720" y="5137527"/>
            <a:ext cx="1091737" cy="1091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15118" y="1451595"/>
            <a:ext cx="3312776" cy="3174230"/>
          </a:xfrm>
          <a:custGeom>
            <a:avLst/>
            <a:gdLst/>
            <a:ahLst/>
            <a:cxnLst/>
            <a:rect l="l" t="t" r="r" b="b"/>
            <a:pathLst>
              <a:path w="2733040" h="2618740">
                <a:moveTo>
                  <a:pt x="0" y="130682"/>
                </a:moveTo>
                <a:lnTo>
                  <a:pt x="7057" y="88146"/>
                </a:lnTo>
                <a:lnTo>
                  <a:pt x="26669" y="51483"/>
                </a:lnTo>
                <a:lnTo>
                  <a:pt x="56490" y="23037"/>
                </a:lnTo>
                <a:lnTo>
                  <a:pt x="94179" y="5150"/>
                </a:lnTo>
                <a:lnTo>
                  <a:pt x="2601849" y="0"/>
                </a:lnTo>
                <a:lnTo>
                  <a:pt x="2616535" y="813"/>
                </a:lnTo>
                <a:lnTo>
                  <a:pt x="2657374" y="12315"/>
                </a:lnTo>
                <a:lnTo>
                  <a:pt x="2691559" y="35591"/>
                </a:lnTo>
                <a:lnTo>
                  <a:pt x="2716746" y="68295"/>
                </a:lnTo>
                <a:lnTo>
                  <a:pt x="2730591" y="108085"/>
                </a:lnTo>
                <a:lnTo>
                  <a:pt x="2732532" y="2487548"/>
                </a:lnTo>
                <a:lnTo>
                  <a:pt x="2731718" y="2502235"/>
                </a:lnTo>
                <a:lnTo>
                  <a:pt x="2720216" y="2543074"/>
                </a:lnTo>
                <a:lnTo>
                  <a:pt x="2696940" y="2577259"/>
                </a:lnTo>
                <a:lnTo>
                  <a:pt x="2664236" y="2602446"/>
                </a:lnTo>
                <a:lnTo>
                  <a:pt x="2624446" y="2616291"/>
                </a:lnTo>
                <a:lnTo>
                  <a:pt x="130683" y="2618232"/>
                </a:lnTo>
                <a:lnTo>
                  <a:pt x="115996" y="2617418"/>
                </a:lnTo>
                <a:lnTo>
                  <a:pt x="75157" y="2605916"/>
                </a:lnTo>
                <a:lnTo>
                  <a:pt x="40972" y="2582640"/>
                </a:lnTo>
                <a:lnTo>
                  <a:pt x="15785" y="2549936"/>
                </a:lnTo>
                <a:lnTo>
                  <a:pt x="1940" y="2510146"/>
                </a:lnTo>
                <a:lnTo>
                  <a:pt x="0" y="130682"/>
                </a:lnTo>
                <a:close/>
              </a:path>
            </a:pathLst>
          </a:custGeom>
          <a:ln w="12191">
            <a:solidFill>
              <a:srgbClr val="4D868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13238" y="1985303"/>
            <a:ext cx="2901758" cy="537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97" b="1" i="0" u="none" strike="noStrike" kern="1200" cap="none" spc="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697" b="1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ANA</a:t>
            </a:r>
            <a:r>
              <a:rPr kumimoji="0" sz="1697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1697" b="1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697" b="1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97" b="1" i="0" u="none" strike="noStrike" kern="1200" cap="none" spc="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697" b="1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</a:t>
            </a:r>
            <a:r>
              <a:rPr kumimoji="0" sz="1697" b="1" i="0" u="none" strike="noStrike" kern="1200" cap="none" spc="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1697" b="1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RIT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1697" b="1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97" b="1" i="0" u="none" strike="noStrike" kern="1200" cap="none" spc="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697" b="1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ERVICE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16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9254" marR="0" lvl="0" indent="0" algn="l" defTabSz="898800" rtl="0" eaLnBrk="1" fontAlgn="auto" latinLnBrk="0" hangingPunct="1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LB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il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ze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hreats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espon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h:</a:t>
            </a:r>
            <a:endParaRPr kumimoji="0" sz="121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36174" y="1045204"/>
            <a:ext cx="842818" cy="844358"/>
          </a:xfrm>
          <a:custGeom>
            <a:avLst/>
            <a:gdLst/>
            <a:ahLst/>
            <a:cxnLst/>
            <a:rect l="l" t="t" r="r" b="b"/>
            <a:pathLst>
              <a:path w="695325" h="696594">
                <a:moveTo>
                  <a:pt x="347472" y="0"/>
                </a:moveTo>
                <a:lnTo>
                  <a:pt x="291111" y="4559"/>
                </a:lnTo>
                <a:lnTo>
                  <a:pt x="237646" y="17757"/>
                </a:lnTo>
                <a:lnTo>
                  <a:pt x="187791" y="38878"/>
                </a:lnTo>
                <a:lnTo>
                  <a:pt x="142262" y="67202"/>
                </a:lnTo>
                <a:lnTo>
                  <a:pt x="101774" y="102012"/>
                </a:lnTo>
                <a:lnTo>
                  <a:pt x="67043" y="142591"/>
                </a:lnTo>
                <a:lnTo>
                  <a:pt x="38785" y="188220"/>
                </a:lnTo>
                <a:lnTo>
                  <a:pt x="17714" y="238182"/>
                </a:lnTo>
                <a:lnTo>
                  <a:pt x="4547" y="291759"/>
                </a:lnTo>
                <a:lnTo>
                  <a:pt x="0" y="348234"/>
                </a:lnTo>
                <a:lnTo>
                  <a:pt x="1151" y="376788"/>
                </a:lnTo>
                <a:lnTo>
                  <a:pt x="10098" y="431903"/>
                </a:lnTo>
                <a:lnTo>
                  <a:pt x="27306" y="483762"/>
                </a:lnTo>
                <a:lnTo>
                  <a:pt x="52060" y="531648"/>
                </a:lnTo>
                <a:lnTo>
                  <a:pt x="83644" y="574842"/>
                </a:lnTo>
                <a:lnTo>
                  <a:pt x="121343" y="612626"/>
                </a:lnTo>
                <a:lnTo>
                  <a:pt x="164441" y="644283"/>
                </a:lnTo>
                <a:lnTo>
                  <a:pt x="212222" y="669095"/>
                </a:lnTo>
                <a:lnTo>
                  <a:pt x="263972" y="686344"/>
                </a:lnTo>
                <a:lnTo>
                  <a:pt x="318974" y="695313"/>
                </a:lnTo>
                <a:lnTo>
                  <a:pt x="347472" y="696468"/>
                </a:lnTo>
                <a:lnTo>
                  <a:pt x="375969" y="695313"/>
                </a:lnTo>
                <a:lnTo>
                  <a:pt x="430971" y="686344"/>
                </a:lnTo>
                <a:lnTo>
                  <a:pt x="482721" y="669095"/>
                </a:lnTo>
                <a:lnTo>
                  <a:pt x="530502" y="644283"/>
                </a:lnTo>
                <a:lnTo>
                  <a:pt x="573600" y="612626"/>
                </a:lnTo>
                <a:lnTo>
                  <a:pt x="611299" y="574842"/>
                </a:lnTo>
                <a:lnTo>
                  <a:pt x="642883" y="531648"/>
                </a:lnTo>
                <a:lnTo>
                  <a:pt x="667637" y="483762"/>
                </a:lnTo>
                <a:lnTo>
                  <a:pt x="684845" y="431903"/>
                </a:lnTo>
                <a:lnTo>
                  <a:pt x="693792" y="376788"/>
                </a:lnTo>
                <a:lnTo>
                  <a:pt x="694944" y="348234"/>
                </a:lnTo>
                <a:lnTo>
                  <a:pt x="693792" y="319679"/>
                </a:lnTo>
                <a:lnTo>
                  <a:pt x="684845" y="264564"/>
                </a:lnTo>
                <a:lnTo>
                  <a:pt x="667637" y="212705"/>
                </a:lnTo>
                <a:lnTo>
                  <a:pt x="642883" y="164819"/>
                </a:lnTo>
                <a:lnTo>
                  <a:pt x="611299" y="121625"/>
                </a:lnTo>
                <a:lnTo>
                  <a:pt x="573600" y="83841"/>
                </a:lnTo>
                <a:lnTo>
                  <a:pt x="530502" y="52184"/>
                </a:lnTo>
                <a:lnTo>
                  <a:pt x="482721" y="27372"/>
                </a:lnTo>
                <a:lnTo>
                  <a:pt x="430971" y="10123"/>
                </a:lnTo>
                <a:lnTo>
                  <a:pt x="375969" y="1154"/>
                </a:lnTo>
                <a:lnTo>
                  <a:pt x="347472" y="0"/>
                </a:lnTo>
                <a:close/>
              </a:path>
            </a:pathLst>
          </a:custGeom>
          <a:solidFill>
            <a:srgbClr val="4D868F"/>
          </a:solid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76558" y="1224381"/>
            <a:ext cx="544946" cy="544946"/>
          </a:xfrm>
          <a:custGeom>
            <a:avLst/>
            <a:gdLst/>
            <a:ahLst/>
            <a:cxnLst/>
            <a:rect l="l" t="t" r="r" b="b"/>
            <a:pathLst>
              <a:path w="449579" h="449580">
                <a:moveTo>
                  <a:pt x="0" y="449579"/>
                </a:moveTo>
                <a:lnTo>
                  <a:pt x="449579" y="449579"/>
                </a:lnTo>
                <a:lnTo>
                  <a:pt x="449579" y="0"/>
                </a:lnTo>
                <a:lnTo>
                  <a:pt x="0" y="0"/>
                </a:lnTo>
                <a:lnTo>
                  <a:pt x="0" y="449579"/>
                </a:lnTo>
                <a:close/>
              </a:path>
            </a:pathLst>
          </a:custGeom>
          <a:solidFill>
            <a:srgbClr val="4D868F"/>
          </a:solid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76567" y="1224390"/>
            <a:ext cx="544944" cy="544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35354" y="2916789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4D868F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54246" y="2853976"/>
            <a:ext cx="2810933" cy="9713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6157" lvl="0" indent="0" algn="l" defTabSz="898800" rtl="0" eaLnBrk="1" fontAlgn="auto" latinLnBrk="0" hangingPunct="1">
              <a:lnSpc>
                <a:spcPct val="13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ru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sio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entio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ectio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er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ices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uri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y</a:t>
            </a:r>
            <a:r>
              <a:rPr kumimoji="0" sz="1212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nforma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tio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agem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ent 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de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espon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se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ensic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 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Vul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nerab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y</a:t>
            </a:r>
            <a:r>
              <a:rPr kumimoji="0" sz="1212" b="0" i="0" u="none" strike="noStrike" kern="1200" cap="none" spc="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hreat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agem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ent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35354" y="3680777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4D868F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35354" y="3177712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4D868F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35354" y="3419855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4D868F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</p:spTree>
    <p:extLst>
      <p:ext uri="{BB962C8B-B14F-4D97-AF65-F5344CB8AC3E}">
        <p14:creationId xmlns:p14="http://schemas.microsoft.com/office/powerpoint/2010/main" val="1512064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DD57CF-8B1E-4705-B4A7-61AF58B8E374}"/>
              </a:ext>
            </a:extLst>
          </p:cNvPr>
          <p:cNvGrpSpPr/>
          <p:nvPr/>
        </p:nvGrpSpPr>
        <p:grpSpPr>
          <a:xfrm>
            <a:off x="2541080" y="1186841"/>
            <a:ext cx="3386144" cy="5211976"/>
            <a:chOff x="2072810" y="1527737"/>
            <a:chExt cx="2793569" cy="4299880"/>
          </a:xfrm>
        </p:grpSpPr>
        <p:sp>
          <p:nvSpPr>
            <p:cNvPr id="24" name="Rectangle 23"/>
            <p:cNvSpPr/>
            <p:nvPr/>
          </p:nvSpPr>
          <p:spPr>
            <a:xfrm>
              <a:off x="2390114" y="2913300"/>
              <a:ext cx="2184915" cy="2725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84922" marR="0" lvl="0" indent="-207824" algn="l" defTabSz="5541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endParaRPr kumimoji="0" lang="en-US" sz="84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 Light"/>
              </a:endParaRPr>
            </a:p>
            <a:p>
              <a:pPr marL="273249" marR="0" lvl="0" indent="-273249" algn="l" defTabSz="5541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Calibri Light"/>
                </a:rPr>
                <a:t>Strategic &amp; Financial Management Services</a:t>
              </a:r>
            </a:p>
            <a:p>
              <a:pPr marL="484922" marR="0" lvl="0" indent="-211672" algn="l" defTabSz="554197" rtl="0" eaLnBrk="1" fontAlgn="auto" latinLnBrk="0" hangingPunct="1">
                <a:lnSpc>
                  <a:spcPct val="13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Calibri Light"/>
                </a:rPr>
                <a:t>CFO-level expertise &amp; strategy</a:t>
              </a:r>
            </a:p>
            <a:p>
              <a:pPr marL="484922" marR="0" lvl="0" indent="-211672" algn="l" defTabSz="554197" rtl="0" eaLnBrk="1" fontAlgn="auto" latinLnBrk="0" hangingPunct="1">
                <a:lnSpc>
                  <a:spcPct val="13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Calibri Light"/>
                </a:rPr>
                <a:t>Comprehensive financial analysis (budgeting, forecasting &amp; pro forma)</a:t>
              </a:r>
            </a:p>
            <a:p>
              <a:pPr marL="484922" marR="0" lvl="0" indent="-211672" algn="l" defTabSz="554197" rtl="0" eaLnBrk="1" fontAlgn="auto" latinLnBrk="0" hangingPunct="1">
                <a:lnSpc>
                  <a:spcPct val="13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Calibri Light"/>
                </a:rPr>
                <a:t>Preparation &amp; process for future monetization event</a:t>
              </a:r>
            </a:p>
            <a:p>
              <a:pPr marL="484922" marR="0" lvl="0" indent="-211672" algn="l" defTabSz="554197" rtl="0" eaLnBrk="1" fontAlgn="auto" latinLnBrk="0" hangingPunct="1">
                <a:lnSpc>
                  <a:spcPct val="13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Calibri Light"/>
                </a:rPr>
                <a:t>Relationship management with private equity/venture capital partners</a:t>
              </a:r>
            </a:p>
            <a:p>
              <a:pPr marL="484922" marR="0" lvl="0" indent="-211672" algn="l" defTabSz="554197" rtl="0" eaLnBrk="1" fontAlgn="auto" latinLnBrk="0" hangingPunct="1">
                <a:lnSpc>
                  <a:spcPct val="13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Calibri Light"/>
                </a:rPr>
                <a:t>Investor pitch development</a:t>
              </a:r>
            </a:p>
            <a:p>
              <a:pPr marL="484922" marR="0" lvl="0" indent="-211672" algn="l" defTabSz="554197" rtl="0" eaLnBrk="1" fontAlgn="auto" latinLnBrk="0" hangingPunct="1">
                <a:lnSpc>
                  <a:spcPct val="13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Calibri Light"/>
                </a:rPr>
                <a:t>Capital funding strategy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90114" y="1896253"/>
              <a:ext cx="2184915" cy="3931364"/>
            </a:xfrm>
            <a:prstGeom prst="roundRect">
              <a:avLst>
                <a:gd name="adj" fmla="val 4989"/>
              </a:avLst>
            </a:prstGeom>
            <a:noFill/>
            <a:ln w="12700" cap="flat" cmpd="sng" algn="ctr">
              <a:solidFill>
                <a:srgbClr val="209BD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1083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90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2072810" y="2221330"/>
              <a:ext cx="2793569" cy="2916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5541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97" b="1" i="0" u="none" strike="noStrike" kern="0" cap="all" spc="33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Outsourced Finance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3087485" y="1527737"/>
              <a:ext cx="695960" cy="695960"/>
            </a:xfrm>
            <a:prstGeom prst="ellipse">
              <a:avLst/>
            </a:prstGeom>
            <a:solidFill>
              <a:srgbClr val="209BDE"/>
            </a:solidFill>
            <a:ln w="95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1083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909" b="0" i="0" u="none" strike="noStrike" kern="0" cap="none" spc="0" normalizeH="0" baseline="0" noProof="0">
                <a:ln>
                  <a:noFill/>
                </a:ln>
                <a:solidFill>
                  <a:srgbClr val="209BD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84C6C6-1024-4882-996A-795C139433BF}"/>
                </a:ext>
              </a:extLst>
            </p:cNvPr>
            <p:cNvSpPr txBox="1"/>
            <p:nvPr/>
          </p:nvSpPr>
          <p:spPr>
            <a:xfrm>
              <a:off x="2501731" y="2470963"/>
              <a:ext cx="1930770" cy="53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srgbClr val="209BD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Our people, our processes and our infrastructure are ready to scale with you.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3CDF98-8C1B-4799-9D3F-426E5C2B9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585" y="1654344"/>
              <a:ext cx="365759" cy="42671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2DE31DE-E3D5-416B-9C81-1E1B26F5BF65}"/>
              </a:ext>
            </a:extLst>
          </p:cNvPr>
          <p:cNvGrpSpPr/>
          <p:nvPr/>
        </p:nvGrpSpPr>
        <p:grpSpPr>
          <a:xfrm>
            <a:off x="6566648" y="1182309"/>
            <a:ext cx="2648381" cy="5216507"/>
            <a:chOff x="5393903" y="1524000"/>
            <a:chExt cx="2184915" cy="4303618"/>
          </a:xfrm>
        </p:grpSpPr>
        <p:sp>
          <p:nvSpPr>
            <p:cNvPr id="19" name="Rounded Rectangle 16">
              <a:extLst>
                <a:ext uri="{FF2B5EF4-FFF2-40B4-BE49-F238E27FC236}">
                  <a16:creationId xmlns:a16="http://schemas.microsoft.com/office/drawing/2014/main" id="{0E9ACD67-CEE0-4593-8669-71A54B15B03A}"/>
                </a:ext>
              </a:extLst>
            </p:cNvPr>
            <p:cNvSpPr/>
            <p:nvPr/>
          </p:nvSpPr>
          <p:spPr>
            <a:xfrm>
              <a:off x="5393903" y="1891353"/>
              <a:ext cx="2184915" cy="3936265"/>
            </a:xfrm>
            <a:prstGeom prst="roundRect">
              <a:avLst>
                <a:gd name="adj" fmla="val 4989"/>
              </a:avLst>
            </a:prstGeom>
            <a:noFill/>
            <a:ln w="12700" cap="flat" cmpd="sng" algn="ctr">
              <a:solidFill>
                <a:srgbClr val="209BD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1083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90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620E5CF-858E-45BF-B15A-3E7C1FBE8EA4}"/>
                </a:ext>
              </a:extLst>
            </p:cNvPr>
            <p:cNvSpPr/>
            <p:nvPr/>
          </p:nvSpPr>
          <p:spPr>
            <a:xfrm>
              <a:off x="6138380" y="1524000"/>
              <a:ext cx="695960" cy="696708"/>
            </a:xfrm>
            <a:prstGeom prst="ellipse">
              <a:avLst/>
            </a:prstGeom>
            <a:solidFill>
              <a:srgbClr val="209BDE"/>
            </a:solidFill>
            <a:ln w="95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1083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90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29BE541-AA42-4C46-9A95-3CB5CDEAE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026951">
              <a:off x="6250161" y="1627977"/>
              <a:ext cx="472398" cy="45516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3B8F1C-D2EC-4B1E-B69F-FFD512ABE77E}"/>
                </a:ext>
              </a:extLst>
            </p:cNvPr>
            <p:cNvSpPr/>
            <p:nvPr/>
          </p:nvSpPr>
          <p:spPr>
            <a:xfrm>
              <a:off x="5393903" y="2835353"/>
              <a:ext cx="2184915" cy="28734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73249" marR="0" lvl="0" indent="-273249" algn="l" defTabSz="5541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Accounting Services</a:t>
              </a:r>
            </a:p>
            <a:p>
              <a:pPr marL="484922" marR="0" lvl="0" indent="-207824" algn="l" defTabSz="554197" rtl="0" eaLnBrk="1" fontAlgn="auto" latinLnBrk="0" hangingPunct="1">
                <a:lnSpc>
                  <a:spcPct val="13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Comprehensive financial statement reporting (Analysis, KPIs, Board Package)</a:t>
              </a:r>
            </a:p>
            <a:p>
              <a:pPr marL="484922" marR="0" lvl="0" indent="-207824" algn="l" defTabSz="554197" rtl="0" eaLnBrk="1" fontAlgn="auto" latinLnBrk="0" hangingPunct="1">
                <a:lnSpc>
                  <a:spcPct val="13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Month-end close &amp; general ledger management</a:t>
              </a:r>
            </a:p>
            <a:p>
              <a:pPr marL="484922" marR="0" lvl="0" indent="-207824" algn="l" defTabSz="554197" rtl="0" eaLnBrk="1" fontAlgn="auto" latinLnBrk="0" hangingPunct="1">
                <a:lnSpc>
                  <a:spcPct val="13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Accounts payable/receivable processing</a:t>
              </a:r>
            </a:p>
            <a:p>
              <a:pPr marL="484922" marR="0" lvl="0" indent="-207824" algn="l" defTabSz="554197" rtl="0" eaLnBrk="1" fontAlgn="auto" latinLnBrk="0" hangingPunct="1">
                <a:lnSpc>
                  <a:spcPct val="13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Cash management</a:t>
              </a:r>
            </a:p>
            <a:p>
              <a:pPr marL="484922" marR="0" lvl="0" indent="-207824" algn="l" defTabSz="554197" rtl="0" eaLnBrk="1" fontAlgn="auto" latinLnBrk="0" hangingPunct="1">
                <a:lnSpc>
                  <a:spcPct val="13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Calibri Light"/>
                </a:rPr>
                <a:t>Electronic payments capability</a:t>
              </a:r>
            </a:p>
            <a:p>
              <a:pPr marL="484922" marR="0" lvl="0" indent="-207824" algn="l" defTabSz="554197" rtl="0" eaLnBrk="1" fontAlgn="auto" latinLnBrk="0" hangingPunct="1">
                <a:lnSpc>
                  <a:spcPct val="13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Calibri Light"/>
                </a:rPr>
                <a:t>Multi-entity consolidation &amp; segment reporting</a:t>
              </a:r>
            </a:p>
            <a:p>
              <a:pPr marL="484922" marR="0" lvl="0" indent="-207824" algn="l" defTabSz="554197" rtl="0" eaLnBrk="1" fontAlgn="auto" latinLnBrk="0" hangingPunct="1">
                <a:lnSpc>
                  <a:spcPct val="13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Calibri Light"/>
                </a:rPr>
                <a:t>Tax &amp; audit package preparation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153FB9-EB52-49ED-9A7D-9E7D56A51BEB}"/>
                </a:ext>
              </a:extLst>
            </p:cNvPr>
            <p:cNvSpPr/>
            <p:nvPr/>
          </p:nvSpPr>
          <p:spPr>
            <a:xfrm>
              <a:off x="5485668" y="2211456"/>
              <a:ext cx="2001385" cy="2916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5541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97" b="1" i="0" u="none" strike="noStrike" kern="0" cap="all" spc="33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Outsourced Services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B5E08A1-3D24-4252-82C1-1171DD49F993}"/>
              </a:ext>
            </a:extLst>
          </p:cNvPr>
          <p:cNvSpPr txBox="1"/>
          <p:nvPr/>
        </p:nvSpPr>
        <p:spPr>
          <a:xfrm>
            <a:off x="129664" y="-88014"/>
            <a:ext cx="7282651" cy="838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541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LBMC W Squared LLC</a:t>
            </a:r>
          </a:p>
        </p:txBody>
      </p:sp>
    </p:spTree>
    <p:extLst>
      <p:ext uri="{BB962C8B-B14F-4D97-AF65-F5344CB8AC3E}">
        <p14:creationId xmlns:p14="http://schemas.microsoft.com/office/powerpoint/2010/main" val="2845649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059" y="-67235"/>
            <a:ext cx="8877418" cy="838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LBMC Procurement Solutions LLC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A54229-9DB4-40D6-B685-3F4643875B8E}"/>
              </a:ext>
            </a:extLst>
          </p:cNvPr>
          <p:cNvGrpSpPr/>
          <p:nvPr/>
        </p:nvGrpSpPr>
        <p:grpSpPr>
          <a:xfrm>
            <a:off x="4280647" y="1075765"/>
            <a:ext cx="3416461" cy="5472973"/>
            <a:chOff x="3624143" y="1488342"/>
            <a:chExt cx="2818580" cy="451520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ADFDA3-671C-4299-846C-7937638CC641}"/>
                </a:ext>
              </a:extLst>
            </p:cNvPr>
            <p:cNvSpPr txBox="1"/>
            <p:nvPr/>
          </p:nvSpPr>
          <p:spPr>
            <a:xfrm>
              <a:off x="3624143" y="2191232"/>
              <a:ext cx="2814303" cy="291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5541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9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PROCUREMENT SERVICES</a:t>
              </a:r>
              <a:endParaRPr kumimoji="0" lang="en-US" sz="169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3EFDD06-FE35-4420-B399-6E0C2F4A027D}"/>
                </a:ext>
              </a:extLst>
            </p:cNvPr>
            <p:cNvSpPr/>
            <p:nvPr/>
          </p:nvSpPr>
          <p:spPr>
            <a:xfrm>
              <a:off x="3962400" y="2849701"/>
              <a:ext cx="2057400" cy="3153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73249" marR="0" lvl="0" indent="-273249" algn="l" defTabSz="5541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Aggregating at SKU Level</a:t>
              </a:r>
            </a:p>
            <a:p>
              <a:pPr marL="273249" marR="0" lvl="0" indent="-273249" algn="l" defTabSz="5541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Deeply Rooted Supply Base Relationships</a:t>
              </a:r>
            </a:p>
            <a:p>
              <a:pPr marL="273249" marR="0" lvl="0" indent="-273249" algn="l" defTabSz="5541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Quarterly Business Review (QBR) Process for Suppliers</a:t>
              </a:r>
            </a:p>
            <a:p>
              <a:pPr marL="273249" marR="0" lvl="0" indent="-273249" algn="l" defTabSz="5541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Client Partner Reporting</a:t>
              </a:r>
            </a:p>
            <a:p>
              <a:pPr marL="273249" marR="0" lvl="0" indent="-273249" algn="l" defTabSz="5541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Negotiated Pricing with Extensive Supplier Network</a:t>
              </a:r>
            </a:p>
            <a:p>
              <a:pPr marL="559970" marR="0" lvl="0" indent="-273249" algn="l" defTabSz="5541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Medical and Surgical Supplies and Equipment</a:t>
              </a:r>
            </a:p>
            <a:p>
              <a:pPr marL="559970" marR="0" lvl="0" indent="-273249" algn="l" defTabSz="5541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National Lab Testing</a:t>
              </a:r>
            </a:p>
            <a:p>
              <a:pPr marL="559970" marR="0" lvl="0" indent="-273249" algn="l" defTabSz="5541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Office Supplies</a:t>
              </a:r>
            </a:p>
            <a:p>
              <a:pPr marL="559970" marR="0" lvl="0" indent="-273249" algn="l" defTabSz="5541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Lab Consumables</a:t>
              </a:r>
            </a:p>
            <a:p>
              <a:pPr marL="559970" marR="0" lvl="0" indent="-273249" algn="l" defTabSz="5541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Small Package Shipping</a:t>
              </a:r>
            </a:p>
            <a:p>
              <a:pPr marL="559970" marR="0" lvl="0" indent="-273249" algn="l" defTabSz="5541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Travel</a:t>
              </a:r>
            </a:p>
            <a:p>
              <a:pPr marL="559970" marR="0" lvl="0" indent="-273249" algn="l" defTabSz="5541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Printed and Promotional Products</a:t>
              </a:r>
            </a:p>
            <a:p>
              <a:pPr marL="559970" marR="0" lvl="0" indent="-273249" algn="l" defTabSz="5541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IT Software/Hardware</a:t>
              </a:r>
            </a:p>
            <a:p>
              <a:pPr marL="559970" marR="0" lvl="0" indent="-273249" algn="l" defTabSz="5541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r>
                <a:rPr kumimoji="0" lang="en-US" sz="1212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Office Renovations</a:t>
              </a:r>
            </a:p>
            <a:p>
              <a:pPr marL="273249" marR="0" lvl="0" indent="-273249" algn="l" defTabSz="5541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9BDE"/>
                </a:buClr>
                <a:buSzPct val="70000"/>
                <a:buFont typeface="Wingdings 3" panose="05040102010807070707" pitchFamily="18" charset="2"/>
                <a:buChar char="u"/>
                <a:tabLst/>
                <a:defRPr/>
              </a:pPr>
              <a:endParaRPr kumimoji="0" lang="en-US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 Ligh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E2B615-212A-4077-91D5-AE88E2E7D11F}"/>
                </a:ext>
              </a:extLst>
            </p:cNvPr>
            <p:cNvSpPr txBox="1"/>
            <p:nvPr/>
          </p:nvSpPr>
          <p:spPr>
            <a:xfrm>
              <a:off x="3649154" y="2469728"/>
              <a:ext cx="2793569" cy="245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0" i="0" u="none" strike="noStrike" kern="1200" cap="none" spc="0" normalizeH="0" baseline="0" noProof="0" dirty="0">
                  <a:ln>
                    <a:noFill/>
                  </a:ln>
                  <a:solidFill>
                    <a:srgbClr val="209BD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Purchase like an enterprise.</a:t>
              </a:r>
            </a:p>
          </p:txBody>
        </p:sp>
        <p:sp>
          <p:nvSpPr>
            <p:cNvPr id="29" name="Rounded Rectangle 16">
              <a:extLst>
                <a:ext uri="{FF2B5EF4-FFF2-40B4-BE49-F238E27FC236}">
                  <a16:creationId xmlns:a16="http://schemas.microsoft.com/office/drawing/2014/main" id="{C93788F2-3635-4F28-8FB1-0E14FDD591A3}"/>
                </a:ext>
              </a:extLst>
            </p:cNvPr>
            <p:cNvSpPr/>
            <p:nvPr/>
          </p:nvSpPr>
          <p:spPr>
            <a:xfrm>
              <a:off x="3909245" y="1878733"/>
              <a:ext cx="2184915" cy="4116909"/>
            </a:xfrm>
            <a:prstGeom prst="roundRect">
              <a:avLst>
                <a:gd name="adj" fmla="val 4989"/>
              </a:avLst>
            </a:prstGeom>
            <a:noFill/>
            <a:ln w="12700" cap="flat" cmpd="sng" algn="ctr">
              <a:solidFill>
                <a:srgbClr val="209BD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1083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90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84B1A5-384C-497F-915B-059CAE3D6FCA}"/>
                </a:ext>
              </a:extLst>
            </p:cNvPr>
            <p:cNvSpPr/>
            <p:nvPr/>
          </p:nvSpPr>
          <p:spPr>
            <a:xfrm>
              <a:off x="4683315" y="1488342"/>
              <a:ext cx="695960" cy="695960"/>
            </a:xfrm>
            <a:prstGeom prst="ellipse">
              <a:avLst/>
            </a:prstGeom>
            <a:solidFill>
              <a:srgbClr val="209BDE"/>
            </a:solidFill>
            <a:ln w="95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1083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90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9DD003-EF63-48CC-989D-5EF9CBB07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358" y="1555333"/>
              <a:ext cx="523874" cy="533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0863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294" y="21518"/>
            <a:ext cx="8680807" cy="665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/>
            <a:r>
              <a:rPr lang="en-US" sz="4324" spc="-6" dirty="0"/>
              <a:t>LBMC </a:t>
            </a:r>
            <a:r>
              <a:rPr sz="4324" spc="-6" dirty="0"/>
              <a:t>P</a:t>
            </a:r>
            <a:r>
              <a:rPr sz="4324" spc="-103" dirty="0"/>
              <a:t>h</a:t>
            </a:r>
            <a:r>
              <a:rPr sz="4324" spc="-49" dirty="0"/>
              <a:t>y</a:t>
            </a:r>
            <a:r>
              <a:rPr sz="4324" spc="-6" dirty="0"/>
              <a:t>sic</a:t>
            </a:r>
            <a:r>
              <a:rPr sz="4324" spc="-19" dirty="0"/>
              <a:t>i</a:t>
            </a:r>
            <a:r>
              <a:rPr sz="4324" dirty="0"/>
              <a:t>an</a:t>
            </a:r>
            <a:r>
              <a:rPr sz="4324" spc="-6" dirty="0"/>
              <a:t> </a:t>
            </a:r>
            <a:r>
              <a:rPr sz="4324" spc="-24" dirty="0"/>
              <a:t>B</a:t>
            </a:r>
            <a:r>
              <a:rPr sz="4324" spc="-6" dirty="0"/>
              <a:t>usines</a:t>
            </a:r>
            <a:r>
              <a:rPr sz="4324" dirty="0"/>
              <a:t>s</a:t>
            </a:r>
            <a:r>
              <a:rPr sz="4324" spc="-12" dirty="0"/>
              <a:t> </a:t>
            </a:r>
            <a:r>
              <a:rPr sz="4324" spc="-6" dirty="0"/>
              <a:t>S</a:t>
            </a:r>
            <a:r>
              <a:rPr sz="4324" spc="6" dirty="0"/>
              <a:t>o</a:t>
            </a:r>
            <a:r>
              <a:rPr sz="4324" dirty="0"/>
              <a:t>lutions</a:t>
            </a:r>
            <a:r>
              <a:rPr lang="en-US" sz="4324" dirty="0"/>
              <a:t> LLC</a:t>
            </a:r>
            <a:endParaRPr sz="4324" dirty="0"/>
          </a:p>
        </p:txBody>
      </p:sp>
      <p:sp>
        <p:nvSpPr>
          <p:cNvPr id="3" name="object 3"/>
          <p:cNvSpPr txBox="1"/>
          <p:nvPr/>
        </p:nvSpPr>
        <p:spPr>
          <a:xfrm>
            <a:off x="1323410" y="1797220"/>
            <a:ext cx="1842575" cy="325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6157" lvl="0" indent="0" algn="ctr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PHYS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ICIAN</a:t>
            </a:r>
            <a:r>
              <a:rPr kumimoji="0" sz="1059" b="1" i="0" u="none" strike="noStrike" kern="1200" cap="none" spc="-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</a:t>
            </a:r>
            <a:r>
              <a:rPr kumimoji="0" sz="1059" b="1" i="0" u="none" strike="noStrike" kern="1200" cap="none" spc="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CTICE RE</a:t>
            </a: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ENUE</a:t>
            </a:r>
            <a:r>
              <a:rPr kumimoji="0" sz="1059" b="1" i="0" u="none" strike="noStrike" kern="1200" cap="none" spc="-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CYCLE </a:t>
            </a:r>
            <a:r>
              <a:rPr kumimoji="0" sz="1059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OLU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ONS</a:t>
            </a:r>
            <a:endParaRPr kumimoji="0" sz="105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9819" y="2737623"/>
            <a:ext cx="2145544" cy="2151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4" marR="6157" lvl="0" indent="-138549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94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r>
              <a:rPr kumimoji="0" sz="794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794" b="0" i="0" u="none" strike="noStrike" kern="1200" cap="none" spc="-7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059" b="0" i="0" u="none" strike="noStrike" kern="1200" cap="none" spc="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ol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io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059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eat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ng </a:t>
            </a: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El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ect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oni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059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edic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al</a:t>
            </a:r>
            <a:r>
              <a:rPr kumimoji="0" sz="1059" b="0" i="0" u="none" strike="noStrike" kern="1200" cap="none" spc="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ecords</a:t>
            </a:r>
            <a:endParaRPr kumimoji="0" sz="105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94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r>
              <a:rPr kumimoji="0" sz="794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794" b="0" i="0" u="none" strike="noStrike" kern="1200" cap="none" spc="-7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enu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059" b="0" i="0" u="none" strike="noStrike" kern="1200" cap="none" spc="4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y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cl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059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aff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ng</a:t>
            </a:r>
            <a:endParaRPr kumimoji="0" sz="105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94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r>
              <a:rPr kumimoji="0" sz="794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794" b="0" i="0" u="none" strike="noStrike" kern="1200" cap="none" spc="-7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ms</a:t>
            </a:r>
            <a:r>
              <a:rPr kumimoji="0" sz="1059" b="0" i="0" u="none" strike="noStrike" kern="1200" cap="none" spc="4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ro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ess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ng</a:t>
            </a:r>
            <a:endParaRPr kumimoji="0" sz="105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4" marR="410260" lvl="0" indent="-138549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94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r>
              <a:rPr kumimoji="0" sz="794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794" b="0" i="0" u="none" strike="noStrike" kern="1200" cap="none" spc="-7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ccou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059" b="0" i="0" u="none" strike="noStrike" kern="1200" cap="none" spc="4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ecei</a:t>
            </a:r>
            <a:r>
              <a:rPr kumimoji="0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bl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agem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ent</a:t>
            </a:r>
            <a:endParaRPr kumimoji="0" sz="105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94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r>
              <a:rPr kumimoji="0" sz="794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794" b="0" i="0" u="none" strike="noStrike" kern="1200" cap="none" spc="-7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atien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059" b="0" i="0" u="none" strike="noStrike" kern="1200" cap="none" spc="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lli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ng</a:t>
            </a:r>
            <a:endParaRPr kumimoji="0" sz="105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94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r>
              <a:rPr kumimoji="0" sz="794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794" b="0" i="0" u="none" strike="noStrike" kern="1200" cap="none" spc="-7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ym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059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ro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ess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ng</a:t>
            </a:r>
            <a:endParaRPr kumimoji="0" sz="105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4" marR="304038" lvl="0" indent="-138549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94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r>
              <a:rPr kumimoji="0" sz="794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794" b="0" i="0" u="none" strike="noStrike" kern="1200" cap="none" spc="-7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y</a:t>
            </a:r>
            <a:r>
              <a:rPr kumimoji="0" sz="1059" b="0" i="0" u="none" strike="noStrike" kern="1200" cap="none" spc="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/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059" b="0" i="0" u="none" strike="noStrike" kern="1200" cap="none" spc="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loseou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epo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ti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ng</a:t>
            </a:r>
            <a:endParaRPr kumimoji="0" sz="105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94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r>
              <a:rPr kumimoji="0" sz="794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794" b="0" i="0" u="none" strike="noStrike" kern="1200" cap="none" spc="-7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ert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ie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059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odin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1059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ersi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endParaRPr kumimoji="0" sz="105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7189" y="2737623"/>
            <a:ext cx="2364204" cy="40293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218" marR="0" lvl="0" indent="-207824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059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le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oni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</a:t>
            </a:r>
            <a:r>
              <a:rPr kumimoji="0" sz="1059" b="0" i="0" u="none" strike="noStrike" kern="1200" cap="none" spc="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Medic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al</a:t>
            </a:r>
            <a:r>
              <a:rPr kumimoji="0" sz="1059" b="0" i="0" u="none" strike="noStrike" kern="1200" cap="none" spc="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</a:t>
            </a:r>
            <a:endParaRPr kumimoji="0" sz="105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223218" marR="0" lvl="0" indent="-207824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(</a:t>
            </a:r>
            <a:r>
              <a:rPr kumimoji="0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)</a:t>
            </a:r>
            <a:r>
              <a:rPr kumimoji="0" sz="1059" b="0" i="0" u="none" strike="noStrike" kern="1200" cap="none" spc="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US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V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endo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</a:t>
            </a:r>
            <a:r>
              <a:rPr kumimoji="0" sz="1059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</a:t>
            </a:r>
            <a:r>
              <a:rPr kumimoji="0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v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iew</a:t>
            </a:r>
            <a:endParaRPr kumimoji="0" sz="105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223218" marR="6157" lvl="0" indent="-207824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EMR</a:t>
            </a:r>
            <a:r>
              <a:rPr kumimoji="0" sz="1059" b="0" i="0" u="none" strike="noStrike" kern="1200" cap="none" spc="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l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ectio</a:t>
            </a:r>
            <a:r>
              <a:rPr kumimoji="0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n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,</a:t>
            </a:r>
            <a:r>
              <a:rPr kumimoji="0" sz="1059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mp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l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ent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</a:t>
            </a:r>
            <a:r>
              <a:rPr kumimoji="0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on 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n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</a:t>
            </a:r>
            <a:r>
              <a:rPr kumimoji="0" sz="1059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n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agem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ent</a:t>
            </a:r>
            <a:endParaRPr kumimoji="0" lang="en-US" sz="1059" b="0" i="0" u="none" strike="noStrike" kern="1200" cap="none" spc="-12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223218" marR="6157" lvl="0" indent="-207824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IT Solutions</a:t>
            </a:r>
          </a:p>
          <a:p>
            <a:pPr marL="413724" marR="6157" lvl="1" indent="-202051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PMR-EMR-HER</a:t>
            </a:r>
          </a:p>
          <a:p>
            <a:pPr marL="413724" marR="6157" lvl="1" indent="-202051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Selection of PM/EMR Solution</a:t>
            </a:r>
          </a:p>
          <a:p>
            <a:pPr marL="413724" marR="6157" lvl="1" indent="-202051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Request for Proposal Development</a:t>
            </a:r>
          </a:p>
          <a:p>
            <a:pPr marL="413724" marR="6157" lvl="1" indent="-202051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Vendor Evaluation</a:t>
            </a:r>
          </a:p>
          <a:p>
            <a:pPr marL="413724" marR="6157" lvl="1" indent="-202051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Contract Negotiation</a:t>
            </a:r>
          </a:p>
          <a:p>
            <a:pPr marL="413724" marR="6157" lvl="1" indent="-202051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Implementation of PM/EMR, including:</a:t>
            </a:r>
          </a:p>
          <a:p>
            <a:pPr marL="559970" marR="6157" lvl="2" indent="-202051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Management Support</a:t>
            </a:r>
          </a:p>
          <a:p>
            <a:pPr marL="559970" marR="6157" lvl="2" indent="-202051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Regular Onsite Visits</a:t>
            </a:r>
          </a:p>
          <a:p>
            <a:pPr marL="559970" marR="6157" lvl="2" indent="-202051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Workflow Processes Management</a:t>
            </a:r>
          </a:p>
          <a:p>
            <a:pPr marL="559970" marR="6157" lvl="2" indent="-202051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Software Interface Management</a:t>
            </a:r>
          </a:p>
          <a:p>
            <a:pPr marL="559970" marR="6157" lvl="2" indent="-202051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Data Migration Supervision</a:t>
            </a:r>
          </a:p>
          <a:p>
            <a:pPr marL="559970" marR="6157" lvl="2" indent="-202051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Template Creation</a:t>
            </a:r>
          </a:p>
          <a:p>
            <a:pPr marL="559970" marR="6157" lvl="2" indent="-202051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Go LIVE Support</a:t>
            </a:r>
            <a:endParaRPr kumimoji="0" sz="105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46181" y="1798518"/>
            <a:ext cx="1914236" cy="325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6157" lvl="0" indent="0" algn="ctr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PHYS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ICIAN</a:t>
            </a:r>
            <a:r>
              <a:rPr kumimoji="0" sz="1059" b="1" i="0" u="none" strike="noStrike" kern="1200" cap="none" spc="-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059" b="1" i="0" u="none" strike="noStrike" kern="1200" cap="none" spc="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059" b="1" i="0" u="none" strike="noStrike" kern="1200" cap="none" spc="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059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1059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UPPORT &amp; E</a:t>
            </a: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059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OLU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ONS</a:t>
            </a:r>
            <a:endParaRPr kumimoji="0" sz="105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01487" y="1801653"/>
            <a:ext cx="2340315" cy="325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6157" lvl="0" indent="769" algn="ctr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PHYS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ICIAN</a:t>
            </a:r>
            <a:r>
              <a:rPr kumimoji="0" sz="1059" b="1" i="0" u="none" strike="noStrike" kern="1200" cap="none" spc="-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</a:t>
            </a:r>
            <a:r>
              <a:rPr kumimoji="0" sz="1059" b="1" i="0" u="none" strike="noStrike" kern="1200" cap="none" spc="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CTICE </a:t>
            </a: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059" b="1" i="0" u="none" strike="noStrike" kern="1200" cap="none" spc="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059" b="1" i="0" u="none" strike="noStrike" kern="1200" cap="none" spc="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</a:t>
            </a:r>
            <a:r>
              <a:rPr kumimoji="0" sz="1059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/ AD</a:t>
            </a: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</a:t>
            </a:r>
            <a:r>
              <a:rPr kumimoji="0" sz="1059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TRAT</a:t>
            </a:r>
            <a:r>
              <a:rPr kumimoji="0" sz="1059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059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059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ER</a:t>
            </a:r>
            <a:r>
              <a:rPr kumimoji="0" sz="1059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IGHT</a:t>
            </a:r>
            <a:endParaRPr kumimoji="0" sz="105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25236" y="1210235"/>
            <a:ext cx="2475346" cy="5446059"/>
          </a:xfrm>
          <a:custGeom>
            <a:avLst/>
            <a:gdLst/>
            <a:ahLst/>
            <a:cxnLst/>
            <a:rect l="l" t="t" r="r" b="b"/>
            <a:pathLst>
              <a:path w="2042160" h="5405755">
                <a:moveTo>
                  <a:pt x="0" y="101854"/>
                </a:moveTo>
                <a:lnTo>
                  <a:pt x="8925" y="60100"/>
                </a:lnTo>
                <a:lnTo>
                  <a:pt x="33113" y="26700"/>
                </a:lnTo>
                <a:lnTo>
                  <a:pt x="68681" y="5529"/>
                </a:lnTo>
                <a:lnTo>
                  <a:pt x="1940306" y="0"/>
                </a:lnTo>
                <a:lnTo>
                  <a:pt x="1954914" y="1039"/>
                </a:lnTo>
                <a:lnTo>
                  <a:pt x="1994318" y="15480"/>
                </a:lnTo>
                <a:lnTo>
                  <a:pt x="2024073" y="43889"/>
                </a:lnTo>
                <a:lnTo>
                  <a:pt x="2040302" y="82389"/>
                </a:lnTo>
                <a:lnTo>
                  <a:pt x="2042160" y="5303748"/>
                </a:lnTo>
                <a:lnTo>
                  <a:pt x="2041120" y="5318355"/>
                </a:lnTo>
                <a:lnTo>
                  <a:pt x="2026683" y="5357762"/>
                </a:lnTo>
                <a:lnTo>
                  <a:pt x="1998280" y="5387526"/>
                </a:lnTo>
                <a:lnTo>
                  <a:pt x="1959788" y="5403766"/>
                </a:lnTo>
                <a:lnTo>
                  <a:pt x="101879" y="5405628"/>
                </a:lnTo>
                <a:lnTo>
                  <a:pt x="87273" y="5404588"/>
                </a:lnTo>
                <a:lnTo>
                  <a:pt x="47871" y="5390147"/>
                </a:lnTo>
                <a:lnTo>
                  <a:pt x="18108" y="5361741"/>
                </a:lnTo>
                <a:lnTo>
                  <a:pt x="1864" y="5323249"/>
                </a:lnTo>
                <a:lnTo>
                  <a:pt x="0" y="101854"/>
                </a:lnTo>
                <a:close/>
              </a:path>
            </a:pathLst>
          </a:custGeom>
          <a:ln w="12192">
            <a:solidFill>
              <a:srgbClr val="3D0F7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39126" y="1210235"/>
            <a:ext cx="2472266" cy="5446059"/>
          </a:xfrm>
          <a:custGeom>
            <a:avLst/>
            <a:gdLst/>
            <a:ahLst/>
            <a:cxnLst/>
            <a:rect l="l" t="t" r="r" b="b"/>
            <a:pathLst>
              <a:path w="2039620" h="5405755">
                <a:moveTo>
                  <a:pt x="0" y="101726"/>
                </a:moveTo>
                <a:lnTo>
                  <a:pt x="8942" y="59997"/>
                </a:lnTo>
                <a:lnTo>
                  <a:pt x="33164" y="26610"/>
                </a:lnTo>
                <a:lnTo>
                  <a:pt x="68760" y="5471"/>
                </a:lnTo>
                <a:lnTo>
                  <a:pt x="1937384" y="0"/>
                </a:lnTo>
                <a:lnTo>
                  <a:pt x="1951980" y="1041"/>
                </a:lnTo>
                <a:lnTo>
                  <a:pt x="1991363" y="15511"/>
                </a:lnTo>
                <a:lnTo>
                  <a:pt x="2021101" y="43958"/>
                </a:lnTo>
                <a:lnTo>
                  <a:pt x="2037289" y="82477"/>
                </a:lnTo>
                <a:lnTo>
                  <a:pt x="2039111" y="5303888"/>
                </a:lnTo>
                <a:lnTo>
                  <a:pt x="2038070" y="5318497"/>
                </a:lnTo>
                <a:lnTo>
                  <a:pt x="2023602" y="5357895"/>
                </a:lnTo>
                <a:lnTo>
                  <a:pt x="1995158" y="5387627"/>
                </a:lnTo>
                <a:lnTo>
                  <a:pt x="1956642" y="5403805"/>
                </a:lnTo>
                <a:lnTo>
                  <a:pt x="101726" y="5405628"/>
                </a:lnTo>
                <a:lnTo>
                  <a:pt x="87132" y="5404587"/>
                </a:lnTo>
                <a:lnTo>
                  <a:pt x="47751" y="5390130"/>
                </a:lnTo>
                <a:lnTo>
                  <a:pt x="18013" y="5361693"/>
                </a:lnTo>
                <a:lnTo>
                  <a:pt x="1824" y="5323164"/>
                </a:lnTo>
                <a:lnTo>
                  <a:pt x="0" y="101726"/>
                </a:lnTo>
                <a:close/>
              </a:path>
            </a:pathLst>
          </a:custGeom>
          <a:ln w="12192">
            <a:solidFill>
              <a:srgbClr val="3D0F7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853977" y="1209749"/>
            <a:ext cx="2472266" cy="5441388"/>
          </a:xfrm>
          <a:custGeom>
            <a:avLst/>
            <a:gdLst/>
            <a:ahLst/>
            <a:cxnLst/>
            <a:rect l="l" t="t" r="r" b="b"/>
            <a:pathLst>
              <a:path w="2039620" h="5328285">
                <a:moveTo>
                  <a:pt x="0" y="101726"/>
                </a:moveTo>
                <a:lnTo>
                  <a:pt x="8942" y="59997"/>
                </a:lnTo>
                <a:lnTo>
                  <a:pt x="33164" y="26610"/>
                </a:lnTo>
                <a:lnTo>
                  <a:pt x="68760" y="5471"/>
                </a:lnTo>
                <a:lnTo>
                  <a:pt x="1937385" y="0"/>
                </a:lnTo>
                <a:lnTo>
                  <a:pt x="1951980" y="1041"/>
                </a:lnTo>
                <a:lnTo>
                  <a:pt x="1991363" y="15511"/>
                </a:lnTo>
                <a:lnTo>
                  <a:pt x="2021101" y="43958"/>
                </a:lnTo>
                <a:lnTo>
                  <a:pt x="2037289" y="82477"/>
                </a:lnTo>
                <a:lnTo>
                  <a:pt x="2039112" y="5226164"/>
                </a:lnTo>
                <a:lnTo>
                  <a:pt x="2038070" y="5240773"/>
                </a:lnTo>
                <a:lnTo>
                  <a:pt x="2023602" y="5280171"/>
                </a:lnTo>
                <a:lnTo>
                  <a:pt x="1995158" y="5309903"/>
                </a:lnTo>
                <a:lnTo>
                  <a:pt x="1956642" y="5326081"/>
                </a:lnTo>
                <a:lnTo>
                  <a:pt x="101726" y="5327904"/>
                </a:lnTo>
                <a:lnTo>
                  <a:pt x="87132" y="5326863"/>
                </a:lnTo>
                <a:lnTo>
                  <a:pt x="47751" y="5312406"/>
                </a:lnTo>
                <a:lnTo>
                  <a:pt x="18013" y="5283969"/>
                </a:lnTo>
                <a:lnTo>
                  <a:pt x="1824" y="5245440"/>
                </a:lnTo>
                <a:lnTo>
                  <a:pt x="0" y="101726"/>
                </a:lnTo>
                <a:close/>
              </a:path>
            </a:pathLst>
          </a:custGeom>
          <a:ln w="12192">
            <a:solidFill>
              <a:srgbClr val="3D0F7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600279" y="929095"/>
            <a:ext cx="717357" cy="681951"/>
          </a:xfrm>
          <a:custGeom>
            <a:avLst/>
            <a:gdLst/>
            <a:ahLst/>
            <a:cxnLst/>
            <a:rect l="l" t="t" r="r" b="b"/>
            <a:pathLst>
              <a:path w="591820" h="562610">
                <a:moveTo>
                  <a:pt x="295655" y="0"/>
                </a:moveTo>
                <a:lnTo>
                  <a:pt x="247690" y="3679"/>
                </a:lnTo>
                <a:lnTo>
                  <a:pt x="202192" y="14331"/>
                </a:lnTo>
                <a:lnTo>
                  <a:pt x="159769" y="31378"/>
                </a:lnTo>
                <a:lnTo>
                  <a:pt x="121029" y="54242"/>
                </a:lnTo>
                <a:lnTo>
                  <a:pt x="86582" y="82343"/>
                </a:lnTo>
                <a:lnTo>
                  <a:pt x="57034" y="115104"/>
                </a:lnTo>
                <a:lnTo>
                  <a:pt x="32993" y="151946"/>
                </a:lnTo>
                <a:lnTo>
                  <a:pt x="15069" y="192292"/>
                </a:lnTo>
                <a:lnTo>
                  <a:pt x="3868" y="235562"/>
                </a:lnTo>
                <a:lnTo>
                  <a:pt x="0" y="281177"/>
                </a:lnTo>
                <a:lnTo>
                  <a:pt x="979" y="304243"/>
                </a:lnTo>
                <a:lnTo>
                  <a:pt x="8590" y="348758"/>
                </a:lnTo>
                <a:lnTo>
                  <a:pt x="23229" y="390638"/>
                </a:lnTo>
                <a:lnTo>
                  <a:pt x="44287" y="429304"/>
                </a:lnTo>
                <a:lnTo>
                  <a:pt x="71157" y="464178"/>
                </a:lnTo>
                <a:lnTo>
                  <a:pt x="103231" y="494681"/>
                </a:lnTo>
                <a:lnTo>
                  <a:pt x="139901" y="520236"/>
                </a:lnTo>
                <a:lnTo>
                  <a:pt x="180558" y="540263"/>
                </a:lnTo>
                <a:lnTo>
                  <a:pt x="224594" y="554185"/>
                </a:lnTo>
                <a:lnTo>
                  <a:pt x="271402" y="561424"/>
                </a:lnTo>
                <a:lnTo>
                  <a:pt x="295655" y="562355"/>
                </a:lnTo>
                <a:lnTo>
                  <a:pt x="319909" y="561424"/>
                </a:lnTo>
                <a:lnTo>
                  <a:pt x="366717" y="554185"/>
                </a:lnTo>
                <a:lnTo>
                  <a:pt x="410753" y="540263"/>
                </a:lnTo>
                <a:lnTo>
                  <a:pt x="451410" y="520236"/>
                </a:lnTo>
                <a:lnTo>
                  <a:pt x="488080" y="494681"/>
                </a:lnTo>
                <a:lnTo>
                  <a:pt x="520154" y="464178"/>
                </a:lnTo>
                <a:lnTo>
                  <a:pt x="547024" y="429304"/>
                </a:lnTo>
                <a:lnTo>
                  <a:pt x="568082" y="390638"/>
                </a:lnTo>
                <a:lnTo>
                  <a:pt x="582721" y="348758"/>
                </a:lnTo>
                <a:lnTo>
                  <a:pt x="590332" y="304243"/>
                </a:lnTo>
                <a:lnTo>
                  <a:pt x="591312" y="281177"/>
                </a:lnTo>
                <a:lnTo>
                  <a:pt x="590332" y="258112"/>
                </a:lnTo>
                <a:lnTo>
                  <a:pt x="582721" y="213597"/>
                </a:lnTo>
                <a:lnTo>
                  <a:pt x="568082" y="171717"/>
                </a:lnTo>
                <a:lnTo>
                  <a:pt x="547024" y="133051"/>
                </a:lnTo>
                <a:lnTo>
                  <a:pt x="520154" y="98177"/>
                </a:lnTo>
                <a:lnTo>
                  <a:pt x="488080" y="67674"/>
                </a:lnTo>
                <a:lnTo>
                  <a:pt x="451410" y="42119"/>
                </a:lnTo>
                <a:lnTo>
                  <a:pt x="410753" y="22092"/>
                </a:lnTo>
                <a:lnTo>
                  <a:pt x="366717" y="8170"/>
                </a:lnTo>
                <a:lnTo>
                  <a:pt x="319909" y="931"/>
                </a:lnTo>
                <a:lnTo>
                  <a:pt x="295655" y="0"/>
                </a:lnTo>
                <a:close/>
              </a:path>
            </a:pathLst>
          </a:custGeom>
          <a:solidFill>
            <a:srgbClr val="3D0F7B"/>
          </a:solid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64103" y="1209991"/>
            <a:ext cx="2472266" cy="5443806"/>
          </a:xfrm>
          <a:custGeom>
            <a:avLst/>
            <a:gdLst/>
            <a:ahLst/>
            <a:cxnLst/>
            <a:rect l="l" t="t" r="r" b="b"/>
            <a:pathLst>
              <a:path w="2039620" h="5372100">
                <a:moveTo>
                  <a:pt x="0" y="101727"/>
                </a:moveTo>
                <a:lnTo>
                  <a:pt x="8942" y="59997"/>
                </a:lnTo>
                <a:lnTo>
                  <a:pt x="33164" y="26610"/>
                </a:lnTo>
                <a:lnTo>
                  <a:pt x="68760" y="5471"/>
                </a:lnTo>
                <a:lnTo>
                  <a:pt x="1937385" y="0"/>
                </a:lnTo>
                <a:lnTo>
                  <a:pt x="1951980" y="1041"/>
                </a:lnTo>
                <a:lnTo>
                  <a:pt x="1991363" y="15511"/>
                </a:lnTo>
                <a:lnTo>
                  <a:pt x="2021101" y="43958"/>
                </a:lnTo>
                <a:lnTo>
                  <a:pt x="2037289" y="82477"/>
                </a:lnTo>
                <a:lnTo>
                  <a:pt x="2039112" y="5270373"/>
                </a:lnTo>
                <a:lnTo>
                  <a:pt x="2038070" y="5284979"/>
                </a:lnTo>
                <a:lnTo>
                  <a:pt x="2023600" y="5324373"/>
                </a:lnTo>
                <a:lnTo>
                  <a:pt x="1995153" y="5354103"/>
                </a:lnTo>
                <a:lnTo>
                  <a:pt x="1956634" y="5370278"/>
                </a:lnTo>
                <a:lnTo>
                  <a:pt x="101726" y="5372100"/>
                </a:lnTo>
                <a:lnTo>
                  <a:pt x="87131" y="5371059"/>
                </a:lnTo>
                <a:lnTo>
                  <a:pt x="47748" y="5356600"/>
                </a:lnTo>
                <a:lnTo>
                  <a:pt x="18010" y="5328163"/>
                </a:lnTo>
                <a:lnTo>
                  <a:pt x="1822" y="5289636"/>
                </a:lnTo>
                <a:lnTo>
                  <a:pt x="0" y="101727"/>
                </a:lnTo>
                <a:close/>
              </a:path>
            </a:pathLst>
          </a:custGeom>
          <a:ln w="12192">
            <a:solidFill>
              <a:srgbClr val="3D0F7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71029" y="1803826"/>
            <a:ext cx="1633297" cy="325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6157" lvl="0" indent="130852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ED</a:t>
            </a:r>
            <a:r>
              <a:rPr kumimoji="0" sz="1059" b="1" i="0" u="none" strike="noStrike" kern="1200" cap="none" spc="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CAL</a:t>
            </a:r>
            <a:r>
              <a:rPr kumimoji="0" sz="1059" b="1" i="0" u="none" strike="noStrike" kern="1200" cap="none" spc="-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059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ER</a:t>
            </a: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ICES </a:t>
            </a: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GA</a:t>
            </a:r>
            <a:r>
              <a:rPr kumimoji="0" sz="1059" b="1" i="0" u="none" strike="noStrike" kern="1200" cap="none" spc="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IZ</a:t>
            </a:r>
            <a:r>
              <a:rPr kumimoji="0" sz="1059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059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059" b="1" i="0" u="none" strike="noStrike" kern="1200" cap="none" spc="-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05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</a:t>
            </a: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059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059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O)</a:t>
            </a:r>
            <a:endParaRPr kumimoji="0" sz="105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3411" y="2280738"/>
            <a:ext cx="1813406" cy="186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Expe</a:t>
            </a:r>
            <a:r>
              <a:rPr kumimoji="0" sz="1212" b="0" i="0" u="none" strike="noStrike" kern="1200" cap="none" spc="-24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4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24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3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24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-4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24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ag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24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23044" y="2187443"/>
            <a:ext cx="2258606" cy="373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6157" lvl="0" indent="-4618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ve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ry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24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1212" b="0" i="0" u="none" strike="noStrike" kern="1200" cap="none" spc="-4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y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212" b="0" i="0" u="none" strike="noStrike" kern="1200" cap="none" spc="-4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ne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-4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 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3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q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uer</a:t>
            </a:r>
            <a:r>
              <a:rPr kumimoji="0" sz="1212" b="0" i="0" u="none" strike="noStrike" kern="1200" cap="none" spc="-55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bi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ll</a:t>
            </a:r>
            <a:r>
              <a:rPr kumimoji="0" sz="1212" b="0" i="0" u="none" strike="noStrike" kern="1200" cap="none" spc="-3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24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,</a:t>
            </a:r>
            <a:r>
              <a:rPr kumimoji="0" sz="1212" b="0" i="0" u="none" strike="noStrike" kern="1200" cap="none" spc="-4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co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ll</a:t>
            </a:r>
            <a:r>
              <a:rPr kumimoji="0" sz="1212" b="0" i="0" u="none" strike="noStrike" kern="1200" cap="none" spc="-24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ct</a:t>
            </a:r>
            <a:r>
              <a:rPr kumimoji="0" sz="1212" b="0" i="0" u="none" strike="noStrike" kern="1200" cap="none" spc="-3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on</a:t>
            </a:r>
            <a:r>
              <a:rPr kumimoji="0" sz="1212" b="0" i="0" u="none" strike="noStrike" kern="1200" cap="none" spc="-24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, 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cl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3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61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24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24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24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77224" y="2187443"/>
            <a:ext cx="2090109" cy="373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6157" lvl="0" indent="769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Ef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ic</a:t>
            </a:r>
            <a:r>
              <a:rPr kumimoji="0" sz="1212" b="0" i="0" u="none" strike="noStrike" kern="1200" cap="none" spc="-3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,</a:t>
            </a:r>
            <a:r>
              <a:rPr kumimoji="0" sz="1212" b="0" i="0" u="none" strike="noStrike" kern="1200" cap="none" spc="-61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t-</a:t>
            </a:r>
            <a:r>
              <a:rPr kumimoji="0" sz="1212" b="0" i="0" u="none" strike="noStrike" kern="1200" cap="none" spc="-24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ff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3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ti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 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ove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24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24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ht</a:t>
            </a:r>
            <a:r>
              <a:rPr kumimoji="0" sz="1212" b="0" i="0" u="none" strike="noStrike" kern="1200" cap="none" spc="-4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212" b="0" i="0" u="none" strike="noStrike" kern="1200" cap="none" spc="-61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3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ye</a:t>
            </a:r>
            <a:r>
              <a:rPr kumimoji="0" sz="1212" b="0" i="0" u="none" strike="noStrike" kern="1200" cap="none" spc="-3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3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y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ou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 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bo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tto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55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ne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00665" y="906303"/>
            <a:ext cx="717357" cy="720437"/>
          </a:xfrm>
          <a:custGeom>
            <a:avLst/>
            <a:gdLst/>
            <a:ahLst/>
            <a:cxnLst/>
            <a:rect l="l" t="t" r="r" b="b"/>
            <a:pathLst>
              <a:path w="591820" h="594360">
                <a:moveTo>
                  <a:pt x="295655" y="0"/>
                </a:moveTo>
                <a:lnTo>
                  <a:pt x="247690" y="3890"/>
                </a:lnTo>
                <a:lnTo>
                  <a:pt x="202192" y="15154"/>
                </a:lnTo>
                <a:lnTo>
                  <a:pt x="159769" y="33179"/>
                </a:lnTo>
                <a:lnTo>
                  <a:pt x="121029" y="57351"/>
                </a:lnTo>
                <a:lnTo>
                  <a:pt x="86582" y="87058"/>
                </a:lnTo>
                <a:lnTo>
                  <a:pt x="57034" y="121688"/>
                </a:lnTo>
                <a:lnTo>
                  <a:pt x="32993" y="160628"/>
                </a:lnTo>
                <a:lnTo>
                  <a:pt x="15069" y="203265"/>
                </a:lnTo>
                <a:lnTo>
                  <a:pt x="3868" y="248986"/>
                </a:lnTo>
                <a:lnTo>
                  <a:pt x="0" y="297179"/>
                </a:lnTo>
                <a:lnTo>
                  <a:pt x="979" y="321547"/>
                </a:lnTo>
                <a:lnTo>
                  <a:pt x="8590" y="368581"/>
                </a:lnTo>
                <a:lnTo>
                  <a:pt x="23229" y="412837"/>
                </a:lnTo>
                <a:lnTo>
                  <a:pt x="44287" y="453702"/>
                </a:lnTo>
                <a:lnTo>
                  <a:pt x="71157" y="490563"/>
                </a:lnTo>
                <a:lnTo>
                  <a:pt x="103231" y="522808"/>
                </a:lnTo>
                <a:lnTo>
                  <a:pt x="139901" y="549825"/>
                </a:lnTo>
                <a:lnTo>
                  <a:pt x="180558" y="570999"/>
                </a:lnTo>
                <a:lnTo>
                  <a:pt x="224594" y="585720"/>
                </a:lnTo>
                <a:lnTo>
                  <a:pt x="271402" y="593374"/>
                </a:lnTo>
                <a:lnTo>
                  <a:pt x="295655" y="594359"/>
                </a:lnTo>
                <a:lnTo>
                  <a:pt x="319909" y="593374"/>
                </a:lnTo>
                <a:lnTo>
                  <a:pt x="366717" y="585720"/>
                </a:lnTo>
                <a:lnTo>
                  <a:pt x="410753" y="570999"/>
                </a:lnTo>
                <a:lnTo>
                  <a:pt x="451410" y="549825"/>
                </a:lnTo>
                <a:lnTo>
                  <a:pt x="488080" y="522808"/>
                </a:lnTo>
                <a:lnTo>
                  <a:pt x="520154" y="490563"/>
                </a:lnTo>
                <a:lnTo>
                  <a:pt x="547024" y="453702"/>
                </a:lnTo>
                <a:lnTo>
                  <a:pt x="568082" y="412837"/>
                </a:lnTo>
                <a:lnTo>
                  <a:pt x="582721" y="368581"/>
                </a:lnTo>
                <a:lnTo>
                  <a:pt x="590332" y="321547"/>
                </a:lnTo>
                <a:lnTo>
                  <a:pt x="591312" y="297179"/>
                </a:lnTo>
                <a:lnTo>
                  <a:pt x="590332" y="272812"/>
                </a:lnTo>
                <a:lnTo>
                  <a:pt x="582721" y="225778"/>
                </a:lnTo>
                <a:lnTo>
                  <a:pt x="568082" y="181522"/>
                </a:lnTo>
                <a:lnTo>
                  <a:pt x="547024" y="140657"/>
                </a:lnTo>
                <a:lnTo>
                  <a:pt x="520154" y="103796"/>
                </a:lnTo>
                <a:lnTo>
                  <a:pt x="488080" y="71551"/>
                </a:lnTo>
                <a:lnTo>
                  <a:pt x="451410" y="44534"/>
                </a:lnTo>
                <a:lnTo>
                  <a:pt x="410753" y="23360"/>
                </a:lnTo>
                <a:lnTo>
                  <a:pt x="366717" y="8639"/>
                </a:lnTo>
                <a:lnTo>
                  <a:pt x="319909" y="985"/>
                </a:lnTo>
                <a:lnTo>
                  <a:pt x="295655" y="0"/>
                </a:lnTo>
                <a:close/>
              </a:path>
            </a:pathLst>
          </a:custGeom>
          <a:solidFill>
            <a:srgbClr val="3D0F7B"/>
          </a:solid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71400" y="2732080"/>
            <a:ext cx="1959649" cy="1998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5173" marR="74662" lvl="0" indent="-207824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Ad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ini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tr</a:t>
            </a:r>
            <a:r>
              <a:rPr kumimoji="0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ti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v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</a:t>
            </a:r>
            <a:r>
              <a:rPr kumimoji="0" sz="1059" b="0" i="0" u="none" strike="noStrike" kern="1200" cap="none" spc="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v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igh</a:t>
            </a:r>
            <a:r>
              <a:rPr kumimoji="0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-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</a:t>
            </a:r>
            <a:r>
              <a:rPr kumimoji="0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ini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tr</a:t>
            </a:r>
            <a:r>
              <a:rPr kumimoji="0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ti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v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on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ulting </a:t>
            </a: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v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ic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</a:t>
            </a:r>
            <a:r>
              <a:rPr kumimoji="0" sz="1059" b="0" i="0" u="none" strike="noStrike" kern="1200" cap="none" spc="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to</a:t>
            </a:r>
            <a:r>
              <a:rPr kumimoji="0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u</a:t>
            </a:r>
            <a:r>
              <a:rPr kumimoji="0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port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ractice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L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</a:t>
            </a:r>
            <a:r>
              <a:rPr kumimoji="0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rs</a:t>
            </a:r>
            <a:endParaRPr kumimoji="0" sz="105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275173" marR="222449" lvl="0" indent="-207824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Fin</a:t>
            </a:r>
            <a:r>
              <a:rPr kumimoji="0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ncial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</a:t>
            </a:r>
            <a:r>
              <a:rPr kumimoji="0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n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</a:t>
            </a:r>
            <a:r>
              <a:rPr kumimoji="0" sz="1059" b="0" i="0" u="none" strike="noStrike" kern="1200" cap="none" spc="-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rational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</a:t>
            </a:r>
            <a:r>
              <a:rPr kumimoji="0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n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ulting</a:t>
            </a:r>
            <a:endParaRPr kumimoji="0" sz="105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275173" marR="0" lvl="0" indent="-207824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Hu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an</a:t>
            </a:r>
            <a:r>
              <a:rPr kumimoji="0" sz="1059" b="0" i="0" u="none" strike="noStrike" kern="1200" cap="none" spc="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es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ourc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</a:t>
            </a:r>
            <a:r>
              <a:rPr kumimoji="0" sz="1059" b="0" i="0" u="none" strike="noStrike" kern="1200" cap="none" spc="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US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v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ic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</a:t>
            </a:r>
            <a:endParaRPr kumimoji="0" sz="105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275173" marR="6157" lvl="0" indent="-207824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ding,</a:t>
            </a:r>
            <a:r>
              <a:rPr kumimoji="0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B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il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l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ing,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or</a:t>
            </a:r>
            <a:r>
              <a:rPr kumimoji="0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orate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ompliance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</a:t>
            </a:r>
            <a:r>
              <a:rPr kumimoji="0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n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clu</a:t>
            </a:r>
            <a:r>
              <a:rPr kumimoji="0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ing</a:t>
            </a:r>
            <a:r>
              <a:rPr kumimoji="0" sz="1059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ICD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-10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pl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eme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ntation</a:t>
            </a:r>
            <a:r>
              <a:rPr kumimoji="0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a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nd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US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</a:t>
            </a:r>
            <a:r>
              <a:rPr kumimoji="0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ining</a:t>
            </a:r>
            <a:endParaRPr kumimoji="0" sz="105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275173" marR="0" lvl="0" indent="-207824" algn="l" defTabSz="898800" rtl="0" eaLnBrk="1" fontAlgn="auto" latinLnBrk="0" hangingPunct="1">
              <a:lnSpc>
                <a:spcPct val="100000"/>
              </a:lnSpc>
              <a:spcBef>
                <a:spcPts val="364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MA</a:t>
            </a:r>
            <a:r>
              <a:rPr kumimoji="0" sz="1059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</a:t>
            </a:r>
            <a:r>
              <a:rPr kumimoji="0" sz="1059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RA/MIPS</a:t>
            </a:r>
            <a:endParaRPr kumimoji="0" sz="105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20108" y="2186109"/>
            <a:ext cx="2135139" cy="373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6157" lvl="0" indent="-2309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24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hen</a:t>
            </a:r>
            <a:r>
              <a:rPr kumimoji="0" sz="1212" b="0" i="0" u="none" strike="noStrike" kern="1200" cap="none" spc="-24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3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ve</a:t>
            </a:r>
            <a:r>
              <a:rPr kumimoji="0" sz="1212" b="0" i="0" u="none" strike="noStrike" kern="1200" cap="none" spc="-61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so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lut</a:t>
            </a:r>
            <a:r>
              <a:rPr kumimoji="0" sz="1212" b="0" i="0" u="none" strike="noStrike" kern="1200" cap="none" spc="-3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 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ilo</a:t>
            </a:r>
            <a:r>
              <a:rPr kumimoji="0" sz="1212" b="0" i="0" u="none" strike="noStrike" kern="1200" cap="none" spc="-24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-4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3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sp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3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1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ph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y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3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24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- r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-61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ne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srgbClr val="3D0F7B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eds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846133" y="932165"/>
            <a:ext cx="717357" cy="720437"/>
          </a:xfrm>
          <a:custGeom>
            <a:avLst/>
            <a:gdLst/>
            <a:ahLst/>
            <a:cxnLst/>
            <a:rect l="l" t="t" r="r" b="b"/>
            <a:pathLst>
              <a:path w="591819" h="594360">
                <a:moveTo>
                  <a:pt x="295656" y="0"/>
                </a:moveTo>
                <a:lnTo>
                  <a:pt x="247699" y="3890"/>
                </a:lnTo>
                <a:lnTo>
                  <a:pt x="202206" y="15154"/>
                </a:lnTo>
                <a:lnTo>
                  <a:pt x="159786" y="33179"/>
                </a:lnTo>
                <a:lnTo>
                  <a:pt x="121046" y="57351"/>
                </a:lnTo>
                <a:lnTo>
                  <a:pt x="86596" y="87058"/>
                </a:lnTo>
                <a:lnTo>
                  <a:pt x="57045" y="121688"/>
                </a:lnTo>
                <a:lnTo>
                  <a:pt x="33001" y="160628"/>
                </a:lnTo>
                <a:lnTo>
                  <a:pt x="15072" y="203265"/>
                </a:lnTo>
                <a:lnTo>
                  <a:pt x="3869" y="248986"/>
                </a:lnTo>
                <a:lnTo>
                  <a:pt x="0" y="297179"/>
                </a:lnTo>
                <a:lnTo>
                  <a:pt x="980" y="321547"/>
                </a:lnTo>
                <a:lnTo>
                  <a:pt x="8592" y="368581"/>
                </a:lnTo>
                <a:lnTo>
                  <a:pt x="23234" y="412837"/>
                </a:lnTo>
                <a:lnTo>
                  <a:pt x="44296" y="453702"/>
                </a:lnTo>
                <a:lnTo>
                  <a:pt x="71170" y="490563"/>
                </a:lnTo>
                <a:lnTo>
                  <a:pt x="103247" y="522808"/>
                </a:lnTo>
                <a:lnTo>
                  <a:pt x="139918" y="549825"/>
                </a:lnTo>
                <a:lnTo>
                  <a:pt x="180574" y="570999"/>
                </a:lnTo>
                <a:lnTo>
                  <a:pt x="224607" y="585720"/>
                </a:lnTo>
                <a:lnTo>
                  <a:pt x="271407" y="593374"/>
                </a:lnTo>
                <a:lnTo>
                  <a:pt x="295656" y="594359"/>
                </a:lnTo>
                <a:lnTo>
                  <a:pt x="319909" y="593374"/>
                </a:lnTo>
                <a:lnTo>
                  <a:pt x="366717" y="585720"/>
                </a:lnTo>
                <a:lnTo>
                  <a:pt x="410753" y="570999"/>
                </a:lnTo>
                <a:lnTo>
                  <a:pt x="451410" y="549825"/>
                </a:lnTo>
                <a:lnTo>
                  <a:pt x="488080" y="522808"/>
                </a:lnTo>
                <a:lnTo>
                  <a:pt x="520154" y="490563"/>
                </a:lnTo>
                <a:lnTo>
                  <a:pt x="547024" y="453702"/>
                </a:lnTo>
                <a:lnTo>
                  <a:pt x="568082" y="412837"/>
                </a:lnTo>
                <a:lnTo>
                  <a:pt x="582721" y="368581"/>
                </a:lnTo>
                <a:lnTo>
                  <a:pt x="590332" y="321547"/>
                </a:lnTo>
                <a:lnTo>
                  <a:pt x="591312" y="297179"/>
                </a:lnTo>
                <a:lnTo>
                  <a:pt x="590332" y="272812"/>
                </a:lnTo>
                <a:lnTo>
                  <a:pt x="582721" y="225778"/>
                </a:lnTo>
                <a:lnTo>
                  <a:pt x="568082" y="181522"/>
                </a:lnTo>
                <a:lnTo>
                  <a:pt x="547024" y="140657"/>
                </a:lnTo>
                <a:lnTo>
                  <a:pt x="520154" y="103796"/>
                </a:lnTo>
                <a:lnTo>
                  <a:pt x="488080" y="71551"/>
                </a:lnTo>
                <a:lnTo>
                  <a:pt x="451410" y="44534"/>
                </a:lnTo>
                <a:lnTo>
                  <a:pt x="410753" y="23360"/>
                </a:lnTo>
                <a:lnTo>
                  <a:pt x="366717" y="8639"/>
                </a:lnTo>
                <a:lnTo>
                  <a:pt x="319909" y="985"/>
                </a:lnTo>
                <a:lnTo>
                  <a:pt x="295656" y="0"/>
                </a:lnTo>
                <a:close/>
              </a:path>
            </a:pathLst>
          </a:custGeom>
          <a:solidFill>
            <a:srgbClr val="3D0F7B"/>
          </a:solid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67420" y="930943"/>
            <a:ext cx="717357" cy="720437"/>
          </a:xfrm>
          <a:custGeom>
            <a:avLst/>
            <a:gdLst/>
            <a:ahLst/>
            <a:cxnLst/>
            <a:rect l="l" t="t" r="r" b="b"/>
            <a:pathLst>
              <a:path w="591820" h="594360">
                <a:moveTo>
                  <a:pt x="295655" y="0"/>
                </a:moveTo>
                <a:lnTo>
                  <a:pt x="247690" y="3890"/>
                </a:lnTo>
                <a:lnTo>
                  <a:pt x="202192" y="15154"/>
                </a:lnTo>
                <a:lnTo>
                  <a:pt x="159769" y="33179"/>
                </a:lnTo>
                <a:lnTo>
                  <a:pt x="121029" y="57351"/>
                </a:lnTo>
                <a:lnTo>
                  <a:pt x="86582" y="87058"/>
                </a:lnTo>
                <a:lnTo>
                  <a:pt x="57034" y="121688"/>
                </a:lnTo>
                <a:lnTo>
                  <a:pt x="32993" y="160628"/>
                </a:lnTo>
                <a:lnTo>
                  <a:pt x="15069" y="203265"/>
                </a:lnTo>
                <a:lnTo>
                  <a:pt x="3868" y="248986"/>
                </a:lnTo>
                <a:lnTo>
                  <a:pt x="0" y="297179"/>
                </a:lnTo>
                <a:lnTo>
                  <a:pt x="979" y="321547"/>
                </a:lnTo>
                <a:lnTo>
                  <a:pt x="8590" y="368581"/>
                </a:lnTo>
                <a:lnTo>
                  <a:pt x="23229" y="412837"/>
                </a:lnTo>
                <a:lnTo>
                  <a:pt x="44287" y="453702"/>
                </a:lnTo>
                <a:lnTo>
                  <a:pt x="71157" y="490563"/>
                </a:lnTo>
                <a:lnTo>
                  <a:pt x="103231" y="522808"/>
                </a:lnTo>
                <a:lnTo>
                  <a:pt x="139901" y="549825"/>
                </a:lnTo>
                <a:lnTo>
                  <a:pt x="180558" y="570999"/>
                </a:lnTo>
                <a:lnTo>
                  <a:pt x="224594" y="585720"/>
                </a:lnTo>
                <a:lnTo>
                  <a:pt x="271402" y="593374"/>
                </a:lnTo>
                <a:lnTo>
                  <a:pt x="295655" y="594359"/>
                </a:lnTo>
                <a:lnTo>
                  <a:pt x="319909" y="593374"/>
                </a:lnTo>
                <a:lnTo>
                  <a:pt x="366717" y="585720"/>
                </a:lnTo>
                <a:lnTo>
                  <a:pt x="410753" y="570999"/>
                </a:lnTo>
                <a:lnTo>
                  <a:pt x="451410" y="549825"/>
                </a:lnTo>
                <a:lnTo>
                  <a:pt x="488080" y="522808"/>
                </a:lnTo>
                <a:lnTo>
                  <a:pt x="520154" y="490563"/>
                </a:lnTo>
                <a:lnTo>
                  <a:pt x="547024" y="453702"/>
                </a:lnTo>
                <a:lnTo>
                  <a:pt x="568082" y="412837"/>
                </a:lnTo>
                <a:lnTo>
                  <a:pt x="582721" y="368581"/>
                </a:lnTo>
                <a:lnTo>
                  <a:pt x="590332" y="321547"/>
                </a:lnTo>
                <a:lnTo>
                  <a:pt x="591311" y="297179"/>
                </a:lnTo>
                <a:lnTo>
                  <a:pt x="590332" y="272812"/>
                </a:lnTo>
                <a:lnTo>
                  <a:pt x="582721" y="225778"/>
                </a:lnTo>
                <a:lnTo>
                  <a:pt x="568082" y="181522"/>
                </a:lnTo>
                <a:lnTo>
                  <a:pt x="547024" y="140657"/>
                </a:lnTo>
                <a:lnTo>
                  <a:pt x="520154" y="103796"/>
                </a:lnTo>
                <a:lnTo>
                  <a:pt x="488080" y="71551"/>
                </a:lnTo>
                <a:lnTo>
                  <a:pt x="451410" y="44534"/>
                </a:lnTo>
                <a:lnTo>
                  <a:pt x="410753" y="23360"/>
                </a:lnTo>
                <a:lnTo>
                  <a:pt x="366717" y="8639"/>
                </a:lnTo>
                <a:lnTo>
                  <a:pt x="319909" y="985"/>
                </a:lnTo>
                <a:lnTo>
                  <a:pt x="295655" y="0"/>
                </a:lnTo>
                <a:close/>
              </a:path>
            </a:pathLst>
          </a:custGeom>
          <a:solidFill>
            <a:srgbClr val="3D0F7B"/>
          </a:solid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289339" y="1069489"/>
            <a:ext cx="443345" cy="4433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31819" y="1059627"/>
            <a:ext cx="443345" cy="4433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748067" y="1058405"/>
            <a:ext cx="443344" cy="443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927412" y="1013445"/>
            <a:ext cx="554182" cy="5541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7808C0-8C71-4CC3-8AF5-F85BCFD878AF}"/>
              </a:ext>
            </a:extLst>
          </p:cNvPr>
          <p:cNvSpPr txBox="1"/>
          <p:nvPr/>
        </p:nvSpPr>
        <p:spPr>
          <a:xfrm>
            <a:off x="8998798" y="2732080"/>
            <a:ext cx="2218035" cy="207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7824" marR="0" lvl="0" indent="-207824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Physician Practice Billing/Collection Services</a:t>
            </a:r>
          </a:p>
          <a:p>
            <a:pPr marL="207824" marR="0" lvl="0" indent="-207824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Benefits and Human Resources Services (HRO/PEO)</a:t>
            </a:r>
          </a:p>
          <a:p>
            <a:pPr marL="207824" marR="0" lvl="0" indent="-207824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Physician Practice Management and Administrative Oversight</a:t>
            </a:r>
          </a:p>
          <a:p>
            <a:pPr marL="207824" marR="0" lvl="0" indent="-207824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Coding/Compliance Services</a:t>
            </a:r>
          </a:p>
          <a:p>
            <a:pPr marL="207824" marR="0" lvl="0" indent="-207824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Practice Management Consulting, as needed</a:t>
            </a:r>
          </a:p>
          <a:p>
            <a:pPr marL="207824" marR="0" lvl="0" indent="-207824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Outsourced Accounting</a:t>
            </a:r>
          </a:p>
          <a:p>
            <a:pPr marL="207824" marR="0" lvl="0" indent="-207824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05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GPO</a:t>
            </a:r>
          </a:p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3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047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21BDABA-BB1F-4DA8-823D-F4A49A4DF7F8}"/>
              </a:ext>
            </a:extLst>
          </p:cNvPr>
          <p:cNvSpPr txBox="1"/>
          <p:nvPr/>
        </p:nvSpPr>
        <p:spPr>
          <a:xfrm>
            <a:off x="112059" y="-84296"/>
            <a:ext cx="6529060" cy="839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94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BALLAST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77C81-C6A8-4646-A19D-EB8783F48537}"/>
              </a:ext>
            </a:extLst>
          </p:cNvPr>
          <p:cNvSpPr txBox="1"/>
          <p:nvPr/>
        </p:nvSpPr>
        <p:spPr>
          <a:xfrm>
            <a:off x="4009569" y="1732265"/>
            <a:ext cx="3009950" cy="322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890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BALLAST</a:t>
            </a:r>
            <a:endParaRPr kumimoji="0" lang="en-US" sz="149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F845EA-3A7A-4390-A32F-A13AF7979DA6}"/>
              </a:ext>
            </a:extLst>
          </p:cNvPr>
          <p:cNvSpPr/>
          <p:nvPr/>
        </p:nvSpPr>
        <p:spPr>
          <a:xfrm>
            <a:off x="4362829" y="2881821"/>
            <a:ext cx="2236781" cy="2595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116" marR="0" lvl="0" indent="-241116" algn="l" defTabSz="489023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3BA886"/>
              </a:buClr>
              <a:buSzPct val="70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en-US" sz="109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Software as a Service</a:t>
            </a:r>
          </a:p>
          <a:p>
            <a:pPr marL="241116" marR="0" lvl="0" indent="-241116" algn="l" defTabSz="489023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3BA886"/>
              </a:buClr>
              <a:buSzPct val="70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en-US" sz="109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Subscription-based</a:t>
            </a:r>
          </a:p>
          <a:p>
            <a:pPr marL="241116" marR="0" lvl="0" indent="-241116" algn="l" defTabSz="489023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3BA886"/>
              </a:buClr>
              <a:buSzPct val="70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en-US" sz="109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Automated Assessments for:</a:t>
            </a:r>
          </a:p>
          <a:p>
            <a:pPr marL="332517" marR="0" lvl="1" indent="-207824" algn="l" defTabSz="489023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3BA886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Cyber Risk</a:t>
            </a:r>
          </a:p>
          <a:p>
            <a:pPr marL="332517" marR="0" lvl="1" indent="-207824" algn="l" defTabSz="489023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3BA886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Compliance</a:t>
            </a:r>
          </a:p>
          <a:p>
            <a:pPr marL="332517" marR="0" lvl="1" indent="-207824" algn="l" defTabSz="489023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3BA886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Vendor Risk</a:t>
            </a:r>
          </a:p>
          <a:p>
            <a:pPr marL="332517" marR="0" lvl="1" indent="-207824" algn="l" defTabSz="489023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3BA886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Operational Controls</a:t>
            </a:r>
          </a:p>
          <a:p>
            <a:pPr marL="332517" marR="0" lvl="1" indent="-207824" algn="l" defTabSz="489023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3BA886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Client Defined/Custom</a:t>
            </a:r>
          </a:p>
          <a:p>
            <a:pPr marL="241116" marR="0" lvl="0" indent="-241116" algn="l" defTabSz="489023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3BA886"/>
              </a:buClr>
              <a:buSzPct val="70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en-US" sz="109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Dashboard Reporting</a:t>
            </a:r>
          </a:p>
          <a:p>
            <a:pPr marL="241116" marR="0" lvl="0" indent="-241116" algn="l" defTabSz="489023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3BA886"/>
              </a:buClr>
              <a:buSzPct val="70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en-US" sz="109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Remediation Management and Tracking</a:t>
            </a:r>
          </a:p>
          <a:p>
            <a:pPr marL="241116" marR="0" lvl="0" indent="-241116" algn="l" defTabSz="489023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3BA886"/>
              </a:buClr>
              <a:buSzPct val="70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en-US" sz="109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Repository for Assessment Evidence</a:t>
            </a:r>
          </a:p>
          <a:p>
            <a:pPr marL="0" marR="0" lvl="0" indent="0" algn="l" defTabSz="489023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3BA886"/>
              </a:buClr>
              <a:buSzPct val="70000"/>
              <a:buFontTx/>
              <a:buNone/>
              <a:tabLst/>
              <a:defRPr/>
            </a:pPr>
            <a:endParaRPr kumimoji="0" lang="en-US" sz="106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385DD1-11C8-40E0-BABB-F5FCD4B22278}"/>
              </a:ext>
            </a:extLst>
          </p:cNvPr>
          <p:cNvSpPr txBox="1"/>
          <p:nvPr/>
        </p:nvSpPr>
        <p:spPr>
          <a:xfrm>
            <a:off x="4378160" y="2030594"/>
            <a:ext cx="2209462" cy="1056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894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72" b="1" i="0" u="none" strike="noStrike" kern="1200" cap="none" spc="0" normalizeH="0" baseline="0" noProof="0" dirty="0">
                <a:ln>
                  <a:noFill/>
                </a:ln>
                <a:solidFill>
                  <a:srgbClr val="3BA88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Automating and Empowering Risk Management</a:t>
            </a:r>
          </a:p>
          <a:p>
            <a:pPr marL="0" marR="0" lvl="0" indent="0" algn="ctr" defTabSz="10894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72" b="1" i="0" u="none" strike="noStrike" kern="1200" cap="none" spc="0" normalizeH="0" baseline="0" noProof="0" dirty="0">
              <a:ln>
                <a:noFill/>
              </a:ln>
              <a:solidFill>
                <a:srgbClr val="3BA88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10894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72" b="0" i="0" u="none" strike="noStrike" kern="1200" cap="none" spc="0" normalizeH="0" baseline="0" noProof="0" dirty="0">
                <a:ln>
                  <a:noFill/>
                </a:ln>
                <a:solidFill>
                  <a:srgbClr val="3BA88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Reducing Assessment Fatigue</a:t>
            </a:r>
          </a:p>
          <a:p>
            <a:pPr marL="0" marR="0" lvl="0" indent="0" algn="ctr" defTabSz="10894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7" b="0" i="0" u="none" strike="noStrike" kern="1200" cap="none" spc="0" normalizeH="0" baseline="0" noProof="0" dirty="0">
              <a:ln>
                <a:noFill/>
              </a:ln>
              <a:solidFill>
                <a:srgbClr val="3BA88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6F4E17CE-CEB6-4CC5-9679-4781799400AE}"/>
              </a:ext>
            </a:extLst>
          </p:cNvPr>
          <p:cNvSpPr/>
          <p:nvPr/>
        </p:nvSpPr>
        <p:spPr>
          <a:xfrm>
            <a:off x="4146177" y="1289901"/>
            <a:ext cx="2670080" cy="5433628"/>
          </a:xfrm>
          <a:prstGeom prst="roundRect">
            <a:avLst>
              <a:gd name="adj" fmla="val 4989"/>
            </a:avLst>
          </a:prstGeom>
          <a:noFill/>
          <a:ln w="12700" cap="flat" cmpd="sng" algn="ctr">
            <a:solidFill>
              <a:srgbClr val="3BA88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780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67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850E5E3-16EB-4739-89E5-E8B0F369037B}"/>
              </a:ext>
            </a:extLst>
          </p:cNvPr>
          <p:cNvSpPr/>
          <p:nvPr/>
        </p:nvSpPr>
        <p:spPr>
          <a:xfrm>
            <a:off x="5092095" y="856177"/>
            <a:ext cx="836231" cy="867448"/>
          </a:xfrm>
          <a:prstGeom prst="ellipse">
            <a:avLst/>
          </a:prstGeom>
          <a:solidFill>
            <a:srgbClr val="3BA886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780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67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363328-7AAE-4C2A-A313-D9D8B748A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83" y="957482"/>
            <a:ext cx="629461" cy="664832"/>
          </a:xfrm>
          <a:prstGeom prst="rect">
            <a:avLst/>
          </a:prstGeom>
        </p:spPr>
      </p:pic>
      <p:sp>
        <p:nvSpPr>
          <p:cNvPr id="19" name="object 40">
            <a:extLst>
              <a:ext uri="{FF2B5EF4-FFF2-40B4-BE49-F238E27FC236}">
                <a16:creationId xmlns:a16="http://schemas.microsoft.com/office/drawing/2014/main" id="{793D7288-1888-4164-923C-46D1B13A8A25}"/>
              </a:ext>
            </a:extLst>
          </p:cNvPr>
          <p:cNvSpPr/>
          <p:nvPr/>
        </p:nvSpPr>
        <p:spPr>
          <a:xfrm>
            <a:off x="7642412" y="3206446"/>
            <a:ext cx="2178458" cy="860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0894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4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A39D0-6E43-44B6-9C45-D42345CBA995}"/>
              </a:ext>
            </a:extLst>
          </p:cNvPr>
          <p:cNvSpPr txBox="1"/>
          <p:nvPr/>
        </p:nvSpPr>
        <p:spPr>
          <a:xfrm>
            <a:off x="4405480" y="5481842"/>
            <a:ext cx="2209462" cy="1252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894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72" b="1" i="0" u="none" strike="noStrike" kern="1200" cap="none" spc="0" normalizeH="0" baseline="0" noProof="0" dirty="0">
                <a:ln>
                  <a:noFill/>
                </a:ln>
                <a:solidFill>
                  <a:srgbClr val="3BA88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Versions available for</a:t>
            </a:r>
          </a:p>
          <a:p>
            <a:pPr marL="0" marR="0" lvl="0" indent="0" algn="ctr" defTabSz="10894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72" b="0" i="0" u="none" strike="noStrike" kern="1200" cap="none" spc="0" normalizeH="0" baseline="0" noProof="0" dirty="0">
              <a:ln>
                <a:noFill/>
              </a:ln>
              <a:solidFill>
                <a:srgbClr val="3BA88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07824" marR="0" lvl="0" indent="-207824" algn="l" defTabSz="10894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72" b="0" i="0" u="none" strike="noStrike" kern="1200" cap="none" spc="0" normalizeH="0" baseline="0" noProof="0" dirty="0">
                <a:ln>
                  <a:noFill/>
                </a:ln>
                <a:solidFill>
                  <a:srgbClr val="3BA88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End-user organizations</a:t>
            </a:r>
          </a:p>
          <a:p>
            <a:pPr marL="207824" marR="0" lvl="0" indent="-207824" algn="l" defTabSz="10894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72" b="0" i="0" u="none" strike="noStrike" kern="1200" cap="none" spc="0" normalizeH="0" baseline="0" noProof="0" dirty="0">
                <a:ln>
                  <a:noFill/>
                </a:ln>
                <a:solidFill>
                  <a:srgbClr val="3BA88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r>
              <a:rPr kumimoji="0" lang="en-US" sz="1272" b="0" i="0" u="none" strike="noStrike" kern="1200" cap="none" spc="0" normalizeH="0" baseline="30000" noProof="0" dirty="0">
                <a:ln>
                  <a:noFill/>
                </a:ln>
                <a:solidFill>
                  <a:srgbClr val="3BA88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rd</a:t>
            </a:r>
            <a:r>
              <a:rPr kumimoji="0" lang="en-US" sz="1272" b="0" i="0" u="none" strike="noStrike" kern="1200" cap="none" spc="0" normalizeH="0" baseline="0" noProof="0" dirty="0">
                <a:ln>
                  <a:noFill/>
                </a:ln>
                <a:solidFill>
                  <a:srgbClr val="3BA88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Party Assessors &amp; Consultants</a:t>
            </a:r>
          </a:p>
          <a:p>
            <a:pPr marL="0" marR="0" lvl="0" indent="0" algn="ctr" defTabSz="10894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7" b="0" i="0" u="none" strike="noStrike" kern="1200" cap="none" spc="0" normalizeH="0" baseline="0" noProof="0" dirty="0">
              <a:ln>
                <a:noFill/>
              </a:ln>
              <a:solidFill>
                <a:srgbClr val="3BA88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833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6F02EF-34B4-46FD-BF97-8107421BE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Agenda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04CC74-0728-4710-BF64-6C9FD731CC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461957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6421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3332-58E3-4DAF-8DFC-61EE570E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Land before the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30B10-4FBD-447F-8388-36CC042FF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en-US" dirty="0"/>
              <a:t>Before computers, ledgers were kept on sheets that spread across the centerfold</a:t>
            </a:r>
          </a:p>
          <a:p>
            <a:pPr lvl="1"/>
            <a:r>
              <a:rPr lang="en-US" dirty="0"/>
              <a:t>Hence the name spreadsheet</a:t>
            </a:r>
          </a:p>
          <a:p>
            <a:r>
              <a:rPr lang="en-US" dirty="0"/>
              <a:t>Calculations had to be done by hand and a single error could effect many downstream calculations</a:t>
            </a:r>
          </a:p>
          <a:p>
            <a:r>
              <a:rPr lang="en-US" dirty="0"/>
              <a:t>This would require a lot of re-work</a:t>
            </a:r>
          </a:p>
          <a:p>
            <a:r>
              <a:rPr lang="en-US" dirty="0"/>
              <a:t>Very time consuming!</a:t>
            </a:r>
          </a:p>
        </p:txBody>
      </p:sp>
      <p:pic>
        <p:nvPicPr>
          <p:cNvPr id="1026" name="Picture 2" descr="Early 19th-century German ledger">
            <a:extLst>
              <a:ext uri="{FF2B5EF4-FFF2-40B4-BE49-F238E27FC236}">
                <a16:creationId xmlns:a16="http://schemas.microsoft.com/office/drawing/2014/main" id="{CC98A9F8-B228-4D34-BB69-3E6102D43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1916" y="2719253"/>
            <a:ext cx="5451627" cy="286210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531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8B3F-776D-4BBB-9780-84AE006F7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Early computer Spreadsheets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6343E-C683-4540-B4CF-A6847512D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en-US" dirty="0"/>
              <a:t>The first spreadsheet application on a personal computer was VisiCalc</a:t>
            </a:r>
          </a:p>
          <a:p>
            <a:pPr lvl="1"/>
            <a:r>
              <a:rPr lang="en-US" dirty="0"/>
              <a:t>The democratized the computer spreadsheet!</a:t>
            </a:r>
          </a:p>
          <a:p>
            <a:pPr lvl="1"/>
            <a:r>
              <a:rPr lang="en-US" dirty="0"/>
              <a:t>Apple II – 1979</a:t>
            </a:r>
          </a:p>
          <a:p>
            <a:pPr lvl="1"/>
            <a:r>
              <a:rPr lang="en-US" dirty="0">
                <a:hlinkClick r:id="rId4"/>
              </a:rPr>
              <a:t>Conceived Dan Bricklin</a:t>
            </a:r>
            <a:r>
              <a:rPr lang="en-US" dirty="0"/>
              <a:t> </a:t>
            </a:r>
          </a:p>
          <a:p>
            <a:r>
              <a:rPr lang="en-US" dirty="0"/>
              <a:t>The personal computer and spreadsheet software allowed businesses to quickly digitize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6" name="Picture 8" descr="40 Years Later, Lessons From the Rise and Quick Decline of the ...">
            <a:extLst>
              <a:ext uri="{FF2B5EF4-FFF2-40B4-BE49-F238E27FC236}">
                <a16:creationId xmlns:a16="http://schemas.microsoft.com/office/drawing/2014/main" id="{6D4781D2-A49B-4DBB-878F-C14896656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1916" y="2337640"/>
            <a:ext cx="5451627" cy="3625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40 Years Later, Lessons From the Rise and Quick Decline of the ...">
            <a:extLst>
              <a:ext uri="{FF2B5EF4-FFF2-40B4-BE49-F238E27FC236}">
                <a16:creationId xmlns:a16="http://schemas.microsoft.com/office/drawing/2014/main" id="{88FA06D5-3226-424F-8ED0-CC9B101437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40 Years Later, Lessons From the Rise and Quick Decline of the ...">
            <a:extLst>
              <a:ext uri="{FF2B5EF4-FFF2-40B4-BE49-F238E27FC236}">
                <a16:creationId xmlns:a16="http://schemas.microsoft.com/office/drawing/2014/main" id="{28C3C2DC-D03B-43D1-9A10-B1C8E07CA1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54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F2EDA-6A49-428E-926B-7E6C14D3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Fast-Forward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85A17-E572-47CF-A6BC-4157A7952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 a lot of spreadsheet work is done using Microsoft Excel</a:t>
            </a:r>
          </a:p>
          <a:p>
            <a:r>
              <a:rPr lang="en-US" dirty="0"/>
              <a:t>Excel has evolved from a simple spreadsheet tool into a data tool</a:t>
            </a:r>
          </a:p>
          <a:p>
            <a:r>
              <a:rPr lang="en-US" dirty="0"/>
              <a:t>Today users can quickly import data from other sources and quickly begin working with that data</a:t>
            </a:r>
          </a:p>
          <a:p>
            <a:r>
              <a:rPr lang="en-US" dirty="0"/>
              <a:t>While quick and easy, this can create problems if you’re not careful</a:t>
            </a:r>
          </a:p>
          <a:p>
            <a:pPr lvl="1"/>
            <a:r>
              <a:rPr lang="en-US" dirty="0"/>
              <a:t>Manual Process</a:t>
            </a:r>
          </a:p>
          <a:p>
            <a:pPr lvl="1"/>
            <a:r>
              <a:rPr lang="en-US" dirty="0"/>
              <a:t>Conflicting reports</a:t>
            </a:r>
          </a:p>
          <a:p>
            <a:pPr lvl="1"/>
            <a:r>
              <a:rPr lang="en-US" dirty="0"/>
              <a:t>Scalability issues</a:t>
            </a:r>
          </a:p>
        </p:txBody>
      </p:sp>
    </p:spTree>
    <p:extLst>
      <p:ext uri="{BB962C8B-B14F-4D97-AF65-F5344CB8AC3E}">
        <p14:creationId xmlns:p14="http://schemas.microsoft.com/office/powerpoint/2010/main" val="3426711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C0A54-9588-4E77-8C3E-5CD5335D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E494C-F4FF-4670-A5CE-D70B611A5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Bachelors Computer Science from Tennessee Tech</a:t>
            </a:r>
          </a:p>
          <a:p>
            <a:r>
              <a:rPr lang="en-US">
                <a:solidFill>
                  <a:srgbClr val="FFFFFF"/>
                </a:solidFill>
              </a:rPr>
              <a:t>Nashville Native</a:t>
            </a:r>
          </a:p>
          <a:p>
            <a:r>
              <a:rPr lang="en-US">
                <a:solidFill>
                  <a:srgbClr val="FFFFFF"/>
                </a:solidFill>
              </a:rPr>
              <a:t>Joined Think Data Insights in 2016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Acquired by LBMC in 2019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Lead Solution Architect</a:t>
            </a: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Twitter: @SpencerSwindell</a:t>
            </a:r>
          </a:p>
          <a:p>
            <a:r>
              <a:rPr lang="en-US">
                <a:solidFill>
                  <a:srgbClr val="FFFFFF"/>
                </a:solidFill>
              </a:rPr>
              <a:t>Email: spencer.swindell@lbmc.com</a:t>
            </a:r>
          </a:p>
          <a:p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 descr="A person in a blue shirt&#10;&#10;Description automatically generated">
            <a:extLst>
              <a:ext uri="{FF2B5EF4-FFF2-40B4-BE49-F238E27FC236}">
                <a16:creationId xmlns:a16="http://schemas.microsoft.com/office/drawing/2014/main" id="{763913B4-5EAC-4D4B-92F5-159607C212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7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18210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5960-CDDB-4609-83A5-DCDA758D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Gathering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B9120-071C-4077-B734-2C71E8ED2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need to gather data to make informed decisions is high</a:t>
            </a:r>
          </a:p>
          <a:p>
            <a:r>
              <a:rPr lang="en-US" dirty="0"/>
              <a:t>However, in many organizations data is not centralized or managed in a way that is consumable by the business</a:t>
            </a:r>
          </a:p>
          <a:p>
            <a:pPr lvl="1"/>
            <a:r>
              <a:rPr lang="en-US" dirty="0"/>
              <a:t>Especially true in younger organization</a:t>
            </a:r>
          </a:p>
          <a:p>
            <a:r>
              <a:rPr lang="en-US" dirty="0"/>
              <a:t>This causes users to gather their own data from source systems, and transform it to meet their needs</a:t>
            </a:r>
          </a:p>
          <a:p>
            <a:r>
              <a:rPr lang="en-US" dirty="0"/>
              <a:t>This can cost many hours to put this information together</a:t>
            </a:r>
          </a:p>
          <a:p>
            <a:pPr lvl="1"/>
            <a:r>
              <a:rPr lang="en-US" dirty="0"/>
              <a:t>And must be done each time you want the information updated</a:t>
            </a:r>
          </a:p>
        </p:txBody>
      </p:sp>
    </p:spTree>
    <p:extLst>
      <p:ext uri="{BB962C8B-B14F-4D97-AF65-F5344CB8AC3E}">
        <p14:creationId xmlns:p14="http://schemas.microsoft.com/office/powerpoint/2010/main" val="3532048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B753-44B6-4840-B80B-AAFA849B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Manually Collected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FF317-8751-4F41-AA71-09AFA3DAC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Eventually this manually curated data is disseminated throughout the organization, or even externally</a:t>
            </a:r>
          </a:p>
          <a:p>
            <a:r>
              <a:rPr lang="en-US" dirty="0"/>
              <a:t>This can result in others building reports from other’s manual processes</a:t>
            </a:r>
          </a:p>
          <a:p>
            <a:pPr lvl="1"/>
            <a:r>
              <a:rPr lang="en-US" dirty="0"/>
              <a:t>Which are then shared, compounding the problem</a:t>
            </a:r>
          </a:p>
          <a:p>
            <a:r>
              <a:rPr lang="en-US" dirty="0"/>
              <a:t>In some cases, a single metric can be generated from different processes resulting in inconsistent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27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F9E1-B26D-4BF4-9179-69A7DE783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Manual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813CC-BF17-43E6-A5A0-D6A97B6E2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some time, there may be to much data to process on a work computer</a:t>
            </a:r>
          </a:p>
          <a:p>
            <a:pPr lvl="1"/>
            <a:r>
              <a:rPr lang="en-US" dirty="0"/>
              <a:t>Your computer only has so much capacity</a:t>
            </a:r>
          </a:p>
          <a:p>
            <a:r>
              <a:rPr lang="en-US" dirty="0"/>
              <a:t>Eventually this data moves into a database system</a:t>
            </a:r>
          </a:p>
          <a:p>
            <a:pPr lvl="1"/>
            <a:r>
              <a:rPr lang="en-US" dirty="0"/>
              <a:t>SQL Server, PostgreSQL, </a:t>
            </a:r>
            <a:r>
              <a:rPr lang="en-US" dirty="0" err="1"/>
              <a:t>ect</a:t>
            </a:r>
            <a:r>
              <a:rPr lang="en-US" dirty="0"/>
              <a:t>.</a:t>
            </a:r>
          </a:p>
          <a:p>
            <a:r>
              <a:rPr lang="en-US" dirty="0"/>
              <a:t>Now you need to have processes that load data in and extract data out...</a:t>
            </a:r>
          </a:p>
          <a:p>
            <a:pPr lvl="1"/>
            <a:r>
              <a:rPr lang="en-US" dirty="0"/>
              <a:t>And next thing you know, you’re a programmer! </a:t>
            </a:r>
          </a:p>
        </p:txBody>
      </p:sp>
    </p:spTree>
    <p:extLst>
      <p:ext uri="{BB962C8B-B14F-4D97-AF65-F5344CB8AC3E}">
        <p14:creationId xmlns:p14="http://schemas.microsoft.com/office/powerpoint/2010/main" val="3472992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F6514-8E47-4A85-A5B6-FB60DD6F3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How do we fix this?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584F72-8FBD-4476-A160-2110B8DC40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33105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6474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08-21ED-45C0-8565-FCCCA16F6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DB195-2D16-465A-B494-6B17A598C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 Extract, Transform, and Load (ETL) processes to replace the manual gathering and massaging of data.</a:t>
            </a:r>
          </a:p>
          <a:p>
            <a:pPr lvl="1"/>
            <a:r>
              <a:rPr lang="en-US" dirty="0"/>
              <a:t>We want people to spend 20% of the time getting the information they need and 80% of the time gaining insights</a:t>
            </a:r>
          </a:p>
          <a:p>
            <a:r>
              <a:rPr lang="en-US" dirty="0"/>
              <a:t>Typically, organizations will have a team with its IT departments</a:t>
            </a:r>
          </a:p>
          <a:p>
            <a:pPr lvl="1"/>
            <a:r>
              <a:rPr lang="en-US" dirty="0"/>
              <a:t>Very important that the business and IT works together</a:t>
            </a:r>
          </a:p>
          <a:p>
            <a:pPr lvl="2"/>
            <a:r>
              <a:rPr lang="en-US" dirty="0"/>
              <a:t>They know the technical capabilities</a:t>
            </a:r>
          </a:p>
          <a:p>
            <a:pPr lvl="2"/>
            <a:r>
              <a:rPr lang="en-US" dirty="0"/>
              <a:t>You know the business and the data</a:t>
            </a:r>
          </a:p>
          <a:p>
            <a:r>
              <a:rPr lang="en-US" dirty="0"/>
              <a:t>Centralize your data in a data warehouse</a:t>
            </a:r>
          </a:p>
        </p:txBody>
      </p:sp>
    </p:spTree>
    <p:extLst>
      <p:ext uri="{BB962C8B-B14F-4D97-AF65-F5344CB8AC3E}">
        <p14:creationId xmlns:p14="http://schemas.microsoft.com/office/powerpoint/2010/main" val="2691621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A3B27-C2FC-47F6-839C-730BF2CD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196C4-9BB4-4E89-ADE5-CCDF29C3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data processes are not ETL processes</a:t>
            </a:r>
          </a:p>
          <a:p>
            <a:pPr lvl="1"/>
            <a:r>
              <a:rPr lang="en-US" dirty="0"/>
              <a:t>Approval workflows</a:t>
            </a:r>
          </a:p>
          <a:p>
            <a:pPr lvl="1"/>
            <a:r>
              <a:rPr lang="en-US" dirty="0"/>
              <a:t>Workflows based on receiving an Email</a:t>
            </a:r>
          </a:p>
          <a:p>
            <a:pPr lvl="1"/>
            <a:r>
              <a:rPr lang="en-US" dirty="0"/>
              <a:t>Responding to when a file is updated</a:t>
            </a:r>
          </a:p>
          <a:p>
            <a:r>
              <a:rPr lang="en-US" dirty="0"/>
              <a:t>Microsoft provides a tool to facilitate this called Power Automate</a:t>
            </a:r>
          </a:p>
          <a:p>
            <a:endParaRPr lang="en-US" dirty="0"/>
          </a:p>
          <a:p>
            <a:r>
              <a:rPr lang="en-US" dirty="0"/>
              <a:t>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86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5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C6297E7-CED3-4E0D-996D-C2F2D8858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467" y="975361"/>
            <a:ext cx="10905066" cy="490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99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18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9" name="Rectangle 20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B9D71B14-7808-43E1-BE42-8C6201370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E1DF869-CAB9-4891-AD5A-BF0EA1AB4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084410"/>
            <a:ext cx="10905066" cy="468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26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4B516B-9186-4A01-BE50-5A5264CFB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467" y="1506983"/>
            <a:ext cx="10905066" cy="384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73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DB0C-38D0-4EC7-9B70-F56CC3312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6A585-6785-475E-8889-D1D6AE4D5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automated data movement and processes</a:t>
            </a:r>
          </a:p>
          <a:p>
            <a:r>
              <a:rPr lang="en-US" dirty="0"/>
              <a:t>Consuming information consistently using predefined data models</a:t>
            </a:r>
          </a:p>
          <a:p>
            <a:r>
              <a:rPr lang="en-US" dirty="0"/>
              <a:t>Power BI enables self-service analytics</a:t>
            </a:r>
          </a:p>
          <a:p>
            <a:pPr lvl="1"/>
            <a:r>
              <a:rPr lang="en-US" dirty="0"/>
              <a:t>Define your own reports from centralized models</a:t>
            </a:r>
          </a:p>
          <a:p>
            <a:pPr lvl="1"/>
            <a:r>
              <a:rPr lang="en-US" dirty="0"/>
              <a:t>Share reports with other teams</a:t>
            </a:r>
          </a:p>
          <a:p>
            <a:endParaRPr lang="en-US" dirty="0"/>
          </a:p>
          <a:p>
            <a:r>
              <a:rPr lang="en-US" dirty="0"/>
              <a:t>DEMO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821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1241E9-D668-46EB-ACE3-C39EF96E4668}"/>
              </a:ext>
            </a:extLst>
          </p:cNvPr>
          <p:cNvSpPr/>
          <p:nvPr/>
        </p:nvSpPr>
        <p:spPr>
          <a:xfrm>
            <a:off x="6096000" y="-1281546"/>
            <a:ext cx="6096000" cy="9421091"/>
          </a:xfrm>
          <a:prstGeom prst="rect">
            <a:avLst/>
          </a:prstGeom>
          <a:solidFill>
            <a:srgbClr val="209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541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3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DEBE14-485E-4B39-91B7-4AA71BF655F2}"/>
              </a:ext>
            </a:extLst>
          </p:cNvPr>
          <p:cNvSpPr/>
          <p:nvPr/>
        </p:nvSpPr>
        <p:spPr>
          <a:xfrm>
            <a:off x="0" y="-1281546"/>
            <a:ext cx="6096000" cy="94210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541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3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EC500-9BF7-405C-8AC7-2659C1C7C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7365" y="2597731"/>
            <a:ext cx="3368631" cy="1669143"/>
          </a:xfrm>
          <a:solidFill>
            <a:srgbClr val="209BDE"/>
          </a:solidFill>
        </p:spPr>
        <p:txBody>
          <a:bodyPr anchor="ctr">
            <a:noAutofit/>
          </a:bodyPr>
          <a:lstStyle/>
          <a:p>
            <a:r>
              <a:rPr lang="en-US" sz="6546" dirty="0">
                <a:solidFill>
                  <a:schemeClr val="bg1"/>
                </a:solidFill>
                <a:latin typeface="Syncopate" panose="02000505000000020003" pitchFamily="2" charset="0"/>
              </a:rPr>
              <a:t>LBMC</a:t>
            </a:r>
            <a:endParaRPr lang="en-US" sz="2182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F053C2-6033-4314-98C9-C97B7A95D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4" y="2597731"/>
            <a:ext cx="3195783" cy="166914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l"/>
            <a:endParaRPr lang="en-US" sz="1212" dirty="0">
              <a:solidFill>
                <a:schemeClr val="bg1"/>
              </a:solidFill>
              <a:latin typeface="Univers LT Std 47 Cn Lt" panose="020B0406020202040204" pitchFamily="34" charset="0"/>
            </a:endParaRPr>
          </a:p>
          <a:p>
            <a:pPr algn="l"/>
            <a:r>
              <a:rPr lang="en-US" sz="3152" dirty="0">
                <a:solidFill>
                  <a:schemeClr val="bg1"/>
                </a:solidFill>
                <a:latin typeface="Univers LT Std 47 Cn Lt" panose="020B0406020202040204" pitchFamily="34" charset="0"/>
              </a:rPr>
              <a:t>MAKE A GOOD BUSINESS </a:t>
            </a:r>
            <a:r>
              <a:rPr lang="en-US" sz="3152" dirty="0">
                <a:solidFill>
                  <a:srgbClr val="209BDE"/>
                </a:solidFill>
                <a:latin typeface="Univers LT Std 47 Cn Lt" panose="020B0406020202040204" pitchFamily="34" charset="0"/>
              </a:rPr>
              <a:t>BETTER</a:t>
            </a:r>
          </a:p>
          <a:p>
            <a:pPr algn="l"/>
            <a:endParaRPr lang="en-US" sz="1091" dirty="0">
              <a:solidFill>
                <a:srgbClr val="209BDE"/>
              </a:solidFill>
              <a:latin typeface="Univers LT Std 47 Cn Lt" panose="020B04060202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035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06C591-0099-4132-A638-D6AF553DC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920834"/>
            <a:ext cx="10905066" cy="50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37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F25758-E806-44DC-91F6-49468F8BC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9936" y="643467"/>
            <a:ext cx="671212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92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366AD-0D09-4CBF-8B07-D097A5379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2838" y="2890762"/>
            <a:ext cx="5906324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09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E06F5D3-48FD-4A6F-8A06-7C84FC035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143745" y="643467"/>
            <a:ext cx="6477984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814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4D418-D20F-4023-AE9C-39FA16A3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82896-DE78-4A2D-98EE-52663AD5B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it’s difficult to automate a process</a:t>
            </a:r>
          </a:p>
          <a:p>
            <a:pPr lvl="1"/>
            <a:r>
              <a:rPr lang="en-US" dirty="0"/>
              <a:t>Working with older systems with no API</a:t>
            </a:r>
          </a:p>
          <a:p>
            <a:pPr lvl="1"/>
            <a:r>
              <a:rPr lang="en-US" dirty="0"/>
              <a:t>Extracting information from a website</a:t>
            </a:r>
          </a:p>
          <a:p>
            <a:r>
              <a:rPr lang="en-US" dirty="0"/>
              <a:t>Robotic Process Automation can help!</a:t>
            </a:r>
          </a:p>
          <a:p>
            <a:pPr lvl="1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11484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3F6358F-B63F-41F0-9983-E4A349C88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859448" y="643467"/>
            <a:ext cx="84731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1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517530-BC3C-405B-B283-5FF5A2936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691994" y="643467"/>
            <a:ext cx="88080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13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D0BA2C-E7B1-43A2-9273-7121BC073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334405" y="643467"/>
            <a:ext cx="952319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55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5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3955B0-E31B-46FA-A489-3E3A3F202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467" y="1888660"/>
            <a:ext cx="10905066" cy="308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88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4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E85B15-0F83-47D2-B63A-BE67C121C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691994" y="643467"/>
            <a:ext cx="88080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29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9920" y="2663600"/>
            <a:ext cx="9793195" cy="2395647"/>
          </a:xfrm>
          <a:prstGeom prst="rect">
            <a:avLst/>
          </a:prstGeom>
          <a:blipFill>
            <a:blip r:embed="rId2" cstate="print"/>
            <a:srcRect/>
            <a:stretch>
              <a:fillRect t="-23074"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4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1647" y="1289302"/>
            <a:ext cx="5415635" cy="10754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27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94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494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3494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494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494" b="0" i="0" u="none" strike="noStrike" kern="1200" cap="none" spc="-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3494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494" b="0" i="0" u="none" strike="noStrike" kern="1200" cap="none" spc="-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494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494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494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3494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349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rpose</a:t>
            </a:r>
            <a:r>
              <a:rPr kumimoji="0" sz="3494" b="0" i="0" u="none" strike="noStrike" kern="1200" cap="none" spc="-3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49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</a:t>
            </a:r>
            <a:r>
              <a:rPr kumimoji="0" sz="3494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494" b="0" i="0" u="none" strike="noStrike" kern="1200" cap="none" spc="-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49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494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ma</a:t>
            </a:r>
            <a:r>
              <a:rPr kumimoji="0" sz="3494" b="0" i="0" u="none" strike="noStrike" kern="1200" cap="none" spc="-11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3494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49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a</a:t>
            </a:r>
          </a:p>
          <a:p>
            <a:pPr marL="12327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94" b="0" i="0" u="none" strike="noStrike" kern="1200" cap="none" spc="-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494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oo</a:t>
            </a:r>
            <a:r>
              <a:rPr kumimoji="0" sz="349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</a:t>
            </a:r>
            <a:r>
              <a:rPr kumimoji="0" sz="3494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3494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3494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sine</a:t>
            </a:r>
            <a:r>
              <a:rPr kumimoji="0" sz="3494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49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3494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3494" b="0" i="0" u="none" strike="noStrike" kern="1200" cap="none" spc="-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494" b="0" i="0" u="none" strike="noStrike" kern="1200" cap="none" spc="-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494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494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494" b="0" i="0" u="none" strike="noStrike" kern="1200" cap="none" spc="-35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49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768166" y="5242954"/>
            <a:ext cx="8327479" cy="1167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327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94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Our shared vision is to make LBMC</a:t>
            </a:r>
          </a:p>
          <a:p>
            <a:pPr marL="12327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94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best choice for clients and colleagues. </a:t>
            </a:r>
            <a:endParaRPr kumimoji="0" lang="en-US" sz="349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1770E-435B-4351-89D9-06A15C525D9F}"/>
              </a:ext>
            </a:extLst>
          </p:cNvPr>
          <p:cNvSpPr txBox="1"/>
          <p:nvPr/>
        </p:nvSpPr>
        <p:spPr>
          <a:xfrm>
            <a:off x="179294" y="-88014"/>
            <a:ext cx="3227294" cy="838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4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Our Values</a:t>
            </a:r>
          </a:p>
        </p:txBody>
      </p:sp>
    </p:spTree>
    <p:extLst>
      <p:ext uri="{BB962C8B-B14F-4D97-AF65-F5344CB8AC3E}">
        <p14:creationId xmlns:p14="http://schemas.microsoft.com/office/powerpoint/2010/main" val="2613265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49C496-3A92-4817-B3AF-F42E6598D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85010" y="643467"/>
            <a:ext cx="642197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88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3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0DA716-1A79-4FE1-819B-2CBF3137D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467" y="1384301"/>
            <a:ext cx="10905066" cy="40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86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B8C6E-978B-41E0-9BE3-BCE726BA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E2B31-3FB3-4E92-ADE1-1A89BC848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about getting information from faxes or scanned documents?</a:t>
            </a:r>
          </a:p>
          <a:p>
            <a:r>
              <a:rPr lang="en-US" dirty="0"/>
              <a:t>New services in the cloud can easily provide the technology to extract this information from text</a:t>
            </a:r>
          </a:p>
          <a:p>
            <a:r>
              <a:rPr lang="en-US" dirty="0"/>
              <a:t>Microsoft Cognitive Services </a:t>
            </a:r>
          </a:p>
          <a:p>
            <a:pPr lvl="1"/>
            <a:r>
              <a:rPr lang="en-US" dirty="0"/>
              <a:t>Provides API’s for</a:t>
            </a:r>
          </a:p>
          <a:p>
            <a:pPr lvl="2"/>
            <a:r>
              <a:rPr lang="en-US" dirty="0"/>
              <a:t>Computer Vision</a:t>
            </a:r>
          </a:p>
          <a:p>
            <a:pPr lvl="2"/>
            <a:r>
              <a:rPr lang="en-US" dirty="0"/>
              <a:t>Speech</a:t>
            </a:r>
          </a:p>
          <a:p>
            <a:pPr lvl="2"/>
            <a:r>
              <a:rPr lang="en-US" dirty="0"/>
              <a:t>Language</a:t>
            </a:r>
          </a:p>
          <a:p>
            <a:pPr lvl="2"/>
            <a:r>
              <a:rPr lang="en-US" dirty="0"/>
              <a:t>Search</a:t>
            </a:r>
          </a:p>
          <a:p>
            <a:pPr lvl="2"/>
            <a:r>
              <a:rPr lang="en-US" dirty="0"/>
              <a:t>Decision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10423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8D7F6FE-7493-4764-8A6E-85C84AA19249}"/>
              </a:ext>
            </a:extLst>
          </p:cNvPr>
          <p:cNvGrpSpPr/>
          <p:nvPr/>
        </p:nvGrpSpPr>
        <p:grpSpPr>
          <a:xfrm>
            <a:off x="3541059" y="874059"/>
            <a:ext cx="5460963" cy="5546081"/>
            <a:chOff x="4453509" y="1443109"/>
            <a:chExt cx="4901151" cy="497754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95ED2BB-1D24-4E0E-98B1-059EB9DDBAF6}"/>
                </a:ext>
              </a:extLst>
            </p:cNvPr>
            <p:cNvSpPr/>
            <p:nvPr/>
          </p:nvSpPr>
          <p:spPr>
            <a:xfrm>
              <a:off x="4453509" y="4736001"/>
              <a:ext cx="1225296" cy="1664208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4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D40446E-F1CA-4E9A-B43B-444E27777869}"/>
                </a:ext>
              </a:extLst>
            </p:cNvPr>
            <p:cNvSpPr/>
            <p:nvPr/>
          </p:nvSpPr>
          <p:spPr>
            <a:xfrm>
              <a:off x="5666438" y="4740001"/>
              <a:ext cx="1225296" cy="166420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4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B1A7402-E314-4108-B715-8907F0A820B4}"/>
                </a:ext>
              </a:extLst>
            </p:cNvPr>
            <p:cNvSpPr/>
            <p:nvPr/>
          </p:nvSpPr>
          <p:spPr>
            <a:xfrm>
              <a:off x="6888480" y="4739641"/>
              <a:ext cx="1225296" cy="1660569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4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9569FC2-B853-4BF8-A651-9F9B75CAD312}"/>
                </a:ext>
              </a:extLst>
            </p:cNvPr>
            <p:cNvSpPr/>
            <p:nvPr/>
          </p:nvSpPr>
          <p:spPr>
            <a:xfrm>
              <a:off x="8110520" y="4747791"/>
              <a:ext cx="1225296" cy="1664208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4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20C612-3081-4FC0-BD6A-945772ED098F}"/>
                </a:ext>
              </a:extLst>
            </p:cNvPr>
            <p:cNvSpPr/>
            <p:nvPr/>
          </p:nvSpPr>
          <p:spPr>
            <a:xfrm>
              <a:off x="5179498" y="3430088"/>
              <a:ext cx="3484229" cy="10058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Segoe UI Black" panose="020B0A02040204020203" pitchFamily="34" charset="0"/>
                  <a:cs typeface="Segoe UI Black" panose="020B0A02040204020203" pitchFamily="34" charset="0"/>
                </a:rPr>
                <a:t>LBMC, PC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B36020-6BCE-416E-97DD-2721C1335638}"/>
                </a:ext>
              </a:extLst>
            </p:cNvPr>
            <p:cNvSpPr/>
            <p:nvPr/>
          </p:nvSpPr>
          <p:spPr>
            <a:xfrm>
              <a:off x="4453510" y="4935211"/>
              <a:ext cx="1212928" cy="483745"/>
            </a:xfrm>
            <a:prstGeom prst="rect">
              <a:avLst/>
            </a:prstGeom>
            <a:solidFill>
              <a:schemeClr val="bg1">
                <a:lumMod val="5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5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Healthcare Consulting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91008A-6DE8-4547-A4E6-EF7F97BCA058}"/>
                </a:ext>
              </a:extLst>
            </p:cNvPr>
            <p:cNvSpPr/>
            <p:nvPr/>
          </p:nvSpPr>
          <p:spPr>
            <a:xfrm>
              <a:off x="5666439" y="4938671"/>
              <a:ext cx="1223870" cy="480285"/>
            </a:xfrm>
            <a:prstGeom prst="rect">
              <a:avLst/>
            </a:prstGeom>
            <a:solidFill>
              <a:schemeClr val="bg1">
                <a:lumMod val="5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5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Information Security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69523F-1F3C-4C7A-88C4-9529620D785D}"/>
                </a:ext>
              </a:extLst>
            </p:cNvPr>
            <p:cNvSpPr/>
            <p:nvPr/>
          </p:nvSpPr>
          <p:spPr>
            <a:xfrm>
              <a:off x="6890309" y="4938669"/>
              <a:ext cx="1216960" cy="480286"/>
            </a:xfrm>
            <a:prstGeom prst="rect">
              <a:avLst/>
            </a:prstGeom>
            <a:solidFill>
              <a:schemeClr val="bg1">
                <a:lumMod val="5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5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State and Local Tax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449272-C991-4E3F-A4B8-5FA801315A9C}"/>
                </a:ext>
              </a:extLst>
            </p:cNvPr>
            <p:cNvSpPr/>
            <p:nvPr/>
          </p:nvSpPr>
          <p:spPr>
            <a:xfrm>
              <a:off x="8108690" y="4934669"/>
              <a:ext cx="1219845" cy="484286"/>
            </a:xfrm>
            <a:prstGeom prst="rect">
              <a:avLst/>
            </a:prstGeom>
            <a:solidFill>
              <a:schemeClr val="bg1">
                <a:lumMod val="5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5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Family Office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D9080BF-E596-4B64-A88A-429E81046167}"/>
                </a:ext>
              </a:extLst>
            </p:cNvPr>
            <p:cNvGrpSpPr/>
            <p:nvPr/>
          </p:nvGrpSpPr>
          <p:grpSpPr>
            <a:xfrm>
              <a:off x="4457413" y="1454016"/>
              <a:ext cx="1225296" cy="1664208"/>
              <a:chOff x="2539041" y="1694497"/>
              <a:chExt cx="1115568" cy="1515034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A33561EB-C0A8-4E89-A9BB-30E645AD62F4}"/>
                  </a:ext>
                </a:extLst>
              </p:cNvPr>
              <p:cNvSpPr/>
              <p:nvPr/>
            </p:nvSpPr>
            <p:spPr>
              <a:xfrm>
                <a:off x="2539041" y="1694497"/>
                <a:ext cx="1115568" cy="1515034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4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2" name="Graphic 21" descr="Calculator">
                <a:extLst>
                  <a:ext uri="{FF2B5EF4-FFF2-40B4-BE49-F238E27FC236}">
                    <a16:creationId xmlns:a16="http://schemas.microsoft.com/office/drawing/2014/main" id="{29B339B6-C1E5-4E59-ADD4-EB1F723A7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628688" y="174117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B8D353F-0994-44AF-8FC5-CC2AEBCEDB17}"/>
                  </a:ext>
                </a:extLst>
              </p:cNvPr>
              <p:cNvSpPr/>
              <p:nvPr/>
            </p:nvSpPr>
            <p:spPr>
              <a:xfrm>
                <a:off x="2539041" y="2628798"/>
                <a:ext cx="1115568" cy="421341"/>
              </a:xfrm>
              <a:prstGeom prst="rect">
                <a:avLst/>
              </a:prstGeom>
              <a:solidFill>
                <a:schemeClr val="bg1">
                  <a:lumMod val="50000"/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5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Assurance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952155E-CEE8-431F-A277-8A028130B9A2}"/>
                </a:ext>
              </a:extLst>
            </p:cNvPr>
            <p:cNvGrpSpPr/>
            <p:nvPr/>
          </p:nvGrpSpPr>
          <p:grpSpPr>
            <a:xfrm>
              <a:off x="5680468" y="1443109"/>
              <a:ext cx="1225296" cy="1664208"/>
              <a:chOff x="3637810" y="1694496"/>
              <a:chExt cx="1136371" cy="1515033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DEE61B72-0B82-4C62-BAB1-BF966626E9BE}"/>
                  </a:ext>
                </a:extLst>
              </p:cNvPr>
              <p:cNvSpPr/>
              <p:nvPr/>
            </p:nvSpPr>
            <p:spPr>
              <a:xfrm>
                <a:off x="3637810" y="1694496"/>
                <a:ext cx="1136371" cy="1515033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4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D391CE9-1FC3-4A3D-A484-A38665111AF6}"/>
                  </a:ext>
                </a:extLst>
              </p:cNvPr>
              <p:cNvSpPr/>
              <p:nvPr/>
            </p:nvSpPr>
            <p:spPr>
              <a:xfrm>
                <a:off x="3637810" y="2643119"/>
                <a:ext cx="1136368" cy="416948"/>
              </a:xfrm>
              <a:prstGeom prst="rect">
                <a:avLst/>
              </a:prstGeom>
              <a:solidFill>
                <a:schemeClr val="bg1">
                  <a:lumMod val="50000"/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5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Transaction Services</a:t>
                </a:r>
              </a:p>
            </p:txBody>
          </p:sp>
          <p:pic>
            <p:nvPicPr>
              <p:cNvPr id="24" name="Graphic 23" descr="Head with Gears">
                <a:extLst>
                  <a:ext uri="{FF2B5EF4-FFF2-40B4-BE49-F238E27FC236}">
                    <a16:creationId xmlns:a16="http://schemas.microsoft.com/office/drawing/2014/main" id="{927E79E2-02C5-49A5-9210-AEC9FC306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66433" y="174956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ED1AD8-7ED5-41FF-A622-9F14C4F75586}"/>
                </a:ext>
              </a:extLst>
            </p:cNvPr>
            <p:cNvGrpSpPr/>
            <p:nvPr/>
          </p:nvGrpSpPr>
          <p:grpSpPr>
            <a:xfrm>
              <a:off x="8128817" y="1443109"/>
              <a:ext cx="1225843" cy="1664208"/>
              <a:chOff x="5850126" y="1694496"/>
              <a:chExt cx="1116066" cy="1505555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A62A61A-6FBE-42AA-8AAA-23B1A7672EFE}"/>
                  </a:ext>
                </a:extLst>
              </p:cNvPr>
              <p:cNvSpPr/>
              <p:nvPr/>
            </p:nvSpPr>
            <p:spPr>
              <a:xfrm>
                <a:off x="5850128" y="1694496"/>
                <a:ext cx="1116064" cy="1505555"/>
              </a:xfrm>
              <a:prstGeom prst="roundRect">
                <a:avLst/>
              </a:prstGeom>
              <a:solidFill>
                <a:srgbClr val="EF85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4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089B73-E793-4843-B990-5A3564B67C3B}"/>
                  </a:ext>
                </a:extLst>
              </p:cNvPr>
              <p:cNvSpPr/>
              <p:nvPr/>
            </p:nvSpPr>
            <p:spPr>
              <a:xfrm>
                <a:off x="5850126" y="2637187"/>
                <a:ext cx="1116066" cy="421341"/>
              </a:xfrm>
              <a:prstGeom prst="rect">
                <a:avLst/>
              </a:prstGeom>
              <a:solidFill>
                <a:schemeClr val="bg1">
                  <a:lumMod val="50000"/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5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Litigation Valuation</a:t>
                </a:r>
              </a:p>
            </p:txBody>
          </p:sp>
          <p:pic>
            <p:nvPicPr>
              <p:cNvPr id="26" name="Graphic 25" descr="Handshake">
                <a:extLst>
                  <a:ext uri="{FF2B5EF4-FFF2-40B4-BE49-F238E27FC236}">
                    <a16:creationId xmlns:a16="http://schemas.microsoft.com/office/drawing/2014/main" id="{065C4E19-9C32-4AEA-B072-632EC75BA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984277" y="175794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28" name="Graphic 27" descr="Scales of Justice">
              <a:extLst>
                <a:ext uri="{FF2B5EF4-FFF2-40B4-BE49-F238E27FC236}">
                  <a16:creationId xmlns:a16="http://schemas.microsoft.com/office/drawing/2014/main" id="{EBB907E0-90B1-4194-A4CD-92E99F9EA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88179" y="5339149"/>
              <a:ext cx="1005840" cy="1005840"/>
            </a:xfrm>
            <a:prstGeom prst="rect">
              <a:avLst/>
            </a:prstGeom>
          </p:spPr>
        </p:pic>
        <p:pic>
          <p:nvPicPr>
            <p:cNvPr id="30" name="Graphic 29" descr="DNA">
              <a:extLst>
                <a:ext uri="{FF2B5EF4-FFF2-40B4-BE49-F238E27FC236}">
                  <a16:creationId xmlns:a16="http://schemas.microsoft.com/office/drawing/2014/main" id="{2AE9C7E9-E13E-4D7B-A64D-7096D7890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958349">
              <a:off x="4568429" y="5414812"/>
              <a:ext cx="1005840" cy="100584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7248E6-3966-4F56-87E6-98E49B7F2C61}"/>
                </a:ext>
              </a:extLst>
            </p:cNvPr>
            <p:cNvGrpSpPr/>
            <p:nvPr/>
          </p:nvGrpSpPr>
          <p:grpSpPr>
            <a:xfrm>
              <a:off x="6905760" y="1443111"/>
              <a:ext cx="1225848" cy="1664208"/>
              <a:chOff x="4743331" y="1694496"/>
              <a:chExt cx="1142882" cy="1515033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6337E58-B970-4339-B491-2DCADD01C092}"/>
                  </a:ext>
                </a:extLst>
              </p:cNvPr>
              <p:cNvSpPr/>
              <p:nvPr/>
            </p:nvSpPr>
            <p:spPr>
              <a:xfrm>
                <a:off x="4743333" y="1694496"/>
                <a:ext cx="1142880" cy="1515033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4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4C56C8A-4248-47C1-B4CA-6A88048A2E0E}"/>
                  </a:ext>
                </a:extLst>
              </p:cNvPr>
              <p:cNvSpPr/>
              <p:nvPr/>
            </p:nvSpPr>
            <p:spPr>
              <a:xfrm>
                <a:off x="4743331" y="2645576"/>
                <a:ext cx="1140278" cy="421341"/>
              </a:xfrm>
              <a:prstGeom prst="rect">
                <a:avLst/>
              </a:prstGeom>
              <a:solidFill>
                <a:schemeClr val="bg1">
                  <a:lumMod val="50000"/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5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Tax</a:t>
                </a:r>
              </a:p>
            </p:txBody>
          </p:sp>
          <p:pic>
            <p:nvPicPr>
              <p:cNvPr id="32" name="Graphic 31" descr="Meeting">
                <a:extLst>
                  <a:ext uri="{FF2B5EF4-FFF2-40B4-BE49-F238E27FC236}">
                    <a16:creationId xmlns:a16="http://schemas.microsoft.com/office/drawing/2014/main" id="{BB2128C6-A567-47E1-86B0-F24183864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863993" y="169922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34" name="Graphic 33" descr="Piggy Bank">
              <a:extLst>
                <a:ext uri="{FF2B5EF4-FFF2-40B4-BE49-F238E27FC236}">
                  <a16:creationId xmlns:a16="http://schemas.microsoft.com/office/drawing/2014/main" id="{510554D0-F386-460D-A96B-4D8F599F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010104" y="5349240"/>
              <a:ext cx="1005840" cy="1005840"/>
            </a:xfrm>
            <a:prstGeom prst="rect">
              <a:avLst/>
            </a:prstGeom>
          </p:spPr>
        </p:pic>
        <p:pic>
          <p:nvPicPr>
            <p:cNvPr id="36" name="Graphic 35" descr="Money">
              <a:extLst>
                <a:ext uri="{FF2B5EF4-FFF2-40B4-BE49-F238E27FC236}">
                  <a16:creationId xmlns:a16="http://schemas.microsoft.com/office/drawing/2014/main" id="{88CCCBD9-EB65-48AE-935F-3DF9AE95E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04200" y="5334000"/>
              <a:ext cx="1005840" cy="1005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1740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F9823FC-4DB1-45ED-A18D-C445527F8303}"/>
              </a:ext>
            </a:extLst>
          </p:cNvPr>
          <p:cNvGrpSpPr/>
          <p:nvPr/>
        </p:nvGrpSpPr>
        <p:grpSpPr>
          <a:xfrm>
            <a:off x="3188784" y="874059"/>
            <a:ext cx="5814432" cy="5913344"/>
            <a:chOff x="3833692" y="914400"/>
            <a:chExt cx="6739541" cy="685419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95ED2BB-1D24-4E0E-98B1-059EB9DDBAF6}"/>
                </a:ext>
              </a:extLst>
            </p:cNvPr>
            <p:cNvSpPr/>
            <p:nvPr/>
          </p:nvSpPr>
          <p:spPr>
            <a:xfrm>
              <a:off x="3845945" y="5445117"/>
              <a:ext cx="1683235" cy="2286185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7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D40446E-F1CA-4E9A-B43B-444E27777869}"/>
                </a:ext>
              </a:extLst>
            </p:cNvPr>
            <p:cNvSpPr/>
            <p:nvPr/>
          </p:nvSpPr>
          <p:spPr>
            <a:xfrm>
              <a:off x="5525486" y="5445117"/>
              <a:ext cx="1683235" cy="228618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7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B1A7402-E314-4108-B715-8907F0A820B4}"/>
                </a:ext>
              </a:extLst>
            </p:cNvPr>
            <p:cNvSpPr/>
            <p:nvPr/>
          </p:nvSpPr>
          <p:spPr>
            <a:xfrm>
              <a:off x="7204251" y="5482405"/>
              <a:ext cx="1683235" cy="2286185"/>
            </a:xfrm>
            <a:prstGeom prst="roundRect">
              <a:avLst/>
            </a:prstGeom>
            <a:solidFill>
              <a:srgbClr val="209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7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9569FC2-B853-4BF8-A651-9F9B75CAD312}"/>
                </a:ext>
              </a:extLst>
            </p:cNvPr>
            <p:cNvSpPr/>
            <p:nvPr/>
          </p:nvSpPr>
          <p:spPr>
            <a:xfrm>
              <a:off x="8883013" y="5482405"/>
              <a:ext cx="1683235" cy="2286185"/>
            </a:xfrm>
            <a:prstGeom prst="roundRect">
              <a:avLst/>
            </a:prstGeom>
            <a:solidFill>
              <a:srgbClr val="209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20C612-3081-4FC0-BD6A-945772ED098F}"/>
                </a:ext>
              </a:extLst>
            </p:cNvPr>
            <p:cNvSpPr/>
            <p:nvPr/>
          </p:nvSpPr>
          <p:spPr>
            <a:xfrm>
              <a:off x="3833692" y="3602975"/>
              <a:ext cx="4786416" cy="13817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Segoe UI Black" panose="020B0A02040204020203" pitchFamily="34" charset="0"/>
                  <a:cs typeface="Segoe UI Black" panose="020B0A02040204020203" pitchFamily="34" charset="0"/>
                </a:rPr>
                <a:t>Financial Services, LLC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B36020-6BCE-416E-97DD-2721C1335638}"/>
                </a:ext>
              </a:extLst>
            </p:cNvPr>
            <p:cNvSpPr/>
            <p:nvPr/>
          </p:nvSpPr>
          <p:spPr>
            <a:xfrm>
              <a:off x="3845945" y="5718781"/>
              <a:ext cx="1679540" cy="636693"/>
            </a:xfrm>
            <a:prstGeom prst="rect">
              <a:avLst/>
            </a:prstGeom>
            <a:solidFill>
              <a:schemeClr val="bg1">
                <a:lumMod val="5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54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LBMC Physician Business Solutions , LLC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91008A-6DE8-4547-A4E6-EF7F97BCA058}"/>
                </a:ext>
              </a:extLst>
            </p:cNvPr>
            <p:cNvSpPr/>
            <p:nvPr/>
          </p:nvSpPr>
          <p:spPr>
            <a:xfrm>
              <a:off x="5525487" y="5718039"/>
              <a:ext cx="1674289" cy="636693"/>
            </a:xfrm>
            <a:prstGeom prst="rect">
              <a:avLst/>
            </a:prstGeom>
            <a:solidFill>
              <a:schemeClr val="bg1">
                <a:lumMod val="5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54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LBMC Investment Advisors, LLC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69523F-1F3C-4C7A-88C4-9529620D785D}"/>
                </a:ext>
              </a:extLst>
            </p:cNvPr>
            <p:cNvSpPr/>
            <p:nvPr/>
          </p:nvSpPr>
          <p:spPr>
            <a:xfrm>
              <a:off x="7197266" y="5718038"/>
              <a:ext cx="1688263" cy="636693"/>
            </a:xfrm>
            <a:prstGeom prst="rect">
              <a:avLst/>
            </a:prstGeom>
            <a:solidFill>
              <a:schemeClr val="bg1">
                <a:lumMod val="5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54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LBMC </a:t>
              </a:r>
            </a:p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54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 Squared, LLC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449272-C991-4E3F-A4B8-5FA801315A9C}"/>
                </a:ext>
              </a:extLst>
            </p:cNvPr>
            <p:cNvSpPr/>
            <p:nvPr/>
          </p:nvSpPr>
          <p:spPr>
            <a:xfrm>
              <a:off x="8885528" y="5718671"/>
              <a:ext cx="1677028" cy="636057"/>
            </a:xfrm>
            <a:prstGeom prst="rect">
              <a:avLst/>
            </a:prstGeom>
            <a:solidFill>
              <a:schemeClr val="bg1">
                <a:lumMod val="5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54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LBMC Procurement, LLC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33561EB-C0A8-4E89-A9BB-30E645AD62F4}"/>
                </a:ext>
              </a:extLst>
            </p:cNvPr>
            <p:cNvSpPr/>
            <p:nvPr/>
          </p:nvSpPr>
          <p:spPr>
            <a:xfrm>
              <a:off x="3854506" y="929384"/>
              <a:ext cx="1683235" cy="2286185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7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8D353F-0994-44AF-8FC5-CC2AEBCEDB17}"/>
                </a:ext>
              </a:extLst>
            </p:cNvPr>
            <p:cNvSpPr/>
            <p:nvPr/>
          </p:nvSpPr>
          <p:spPr>
            <a:xfrm>
              <a:off x="3854510" y="2341220"/>
              <a:ext cx="1685747" cy="647065"/>
            </a:xfrm>
            <a:prstGeom prst="rect">
              <a:avLst/>
            </a:prstGeom>
            <a:solidFill>
              <a:schemeClr val="bg1">
                <a:lumMod val="5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54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LBMC Technology Solutions, LLC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EE61B72-0B82-4C62-BAB1-BF966626E9BE}"/>
                </a:ext>
              </a:extLst>
            </p:cNvPr>
            <p:cNvSpPr/>
            <p:nvPr/>
          </p:nvSpPr>
          <p:spPr>
            <a:xfrm>
              <a:off x="5534662" y="914400"/>
              <a:ext cx="1683235" cy="2286185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7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391CE9-1FC3-4A3D-A484-A38665111AF6}"/>
                </a:ext>
              </a:extLst>
            </p:cNvPr>
            <p:cNvSpPr/>
            <p:nvPr/>
          </p:nvSpPr>
          <p:spPr>
            <a:xfrm>
              <a:off x="5534665" y="2338911"/>
              <a:ext cx="1705007" cy="649371"/>
            </a:xfrm>
            <a:prstGeom prst="rect">
              <a:avLst/>
            </a:prstGeom>
            <a:solidFill>
              <a:schemeClr val="bg1">
                <a:lumMod val="5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54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LBMC Employment Partners, LLC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A62A61A-6FBE-42AA-8AAA-23B1A7672EFE}"/>
                </a:ext>
              </a:extLst>
            </p:cNvPr>
            <p:cNvSpPr/>
            <p:nvPr/>
          </p:nvSpPr>
          <p:spPr>
            <a:xfrm>
              <a:off x="8883011" y="915804"/>
              <a:ext cx="1683235" cy="2286185"/>
            </a:xfrm>
            <a:prstGeom prst="roundRect">
              <a:avLst/>
            </a:prstGeom>
            <a:solidFill>
              <a:srgbClr val="EF85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7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089B73-E793-4843-B990-5A3564B67C3B}"/>
                </a:ext>
              </a:extLst>
            </p:cNvPr>
            <p:cNvSpPr/>
            <p:nvPr/>
          </p:nvSpPr>
          <p:spPr>
            <a:xfrm>
              <a:off x="8880499" y="2341220"/>
              <a:ext cx="1688263" cy="651351"/>
            </a:xfrm>
            <a:prstGeom prst="rect">
              <a:avLst/>
            </a:prstGeom>
            <a:solidFill>
              <a:schemeClr val="bg1">
                <a:lumMod val="5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54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LBMC Staffing Solutions, LLC</a:t>
              </a:r>
            </a:p>
          </p:txBody>
        </p:sp>
        <p:pic>
          <p:nvPicPr>
            <p:cNvPr id="26" name="Graphic 25" descr="Handshake">
              <a:extLst>
                <a:ext uri="{FF2B5EF4-FFF2-40B4-BE49-F238E27FC236}">
                  <a16:creationId xmlns:a16="http://schemas.microsoft.com/office/drawing/2014/main" id="{065C4E19-9C32-4AEA-B072-632EC75BA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07421" y="1048606"/>
              <a:ext cx="1381760" cy="1381760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6337E58-B970-4339-B491-2DCADD01C092}"/>
                </a:ext>
              </a:extLst>
            </p:cNvPr>
            <p:cNvSpPr/>
            <p:nvPr/>
          </p:nvSpPr>
          <p:spPr>
            <a:xfrm>
              <a:off x="7208500" y="915804"/>
              <a:ext cx="1683235" cy="228618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C56C8A-4248-47C1-B4CA-6A88048A2E0E}"/>
                </a:ext>
              </a:extLst>
            </p:cNvPr>
            <p:cNvSpPr/>
            <p:nvPr/>
          </p:nvSpPr>
          <p:spPr>
            <a:xfrm>
              <a:off x="7201513" y="2352995"/>
              <a:ext cx="1700760" cy="636693"/>
            </a:xfrm>
            <a:prstGeom prst="rect">
              <a:avLst/>
            </a:prstGeom>
            <a:solidFill>
              <a:schemeClr val="bg1">
                <a:lumMod val="5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54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LBMC Information Security, LLC</a:t>
              </a:r>
            </a:p>
          </p:txBody>
        </p:sp>
        <p:pic>
          <p:nvPicPr>
            <p:cNvPr id="32" name="Graphic 31" descr="Meeting">
              <a:extLst>
                <a:ext uri="{FF2B5EF4-FFF2-40B4-BE49-F238E27FC236}">
                  <a16:creationId xmlns:a16="http://schemas.microsoft.com/office/drawing/2014/main" id="{BB2128C6-A567-47E1-86B0-F24183864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7249" y="1001708"/>
              <a:ext cx="1381760" cy="1381760"/>
            </a:xfrm>
            <a:prstGeom prst="rect">
              <a:avLst/>
            </a:prstGeom>
          </p:spPr>
        </p:pic>
        <p:pic>
          <p:nvPicPr>
            <p:cNvPr id="34" name="Graphic 33" descr="Piggy Bank">
              <a:extLst>
                <a:ext uri="{FF2B5EF4-FFF2-40B4-BE49-F238E27FC236}">
                  <a16:creationId xmlns:a16="http://schemas.microsoft.com/office/drawing/2014/main" id="{510554D0-F386-460D-A96B-4D8F599F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74255" y="6365694"/>
              <a:ext cx="1381760" cy="1381760"/>
            </a:xfrm>
            <a:prstGeom prst="rect">
              <a:avLst/>
            </a:prstGeom>
          </p:spPr>
        </p:pic>
        <p:pic>
          <p:nvPicPr>
            <p:cNvPr id="36" name="Graphic 35" descr="Money">
              <a:extLst>
                <a:ext uri="{FF2B5EF4-FFF2-40B4-BE49-F238E27FC236}">
                  <a16:creationId xmlns:a16="http://schemas.microsoft.com/office/drawing/2014/main" id="{88CCCBD9-EB65-48AE-935F-3DF9AE95E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14426" y="6323555"/>
              <a:ext cx="1381760" cy="1381760"/>
            </a:xfrm>
            <a:prstGeom prst="rect">
              <a:avLst/>
            </a:prstGeom>
          </p:spPr>
        </p:pic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F10586F-54F1-4084-98D6-B1C192790D24}"/>
                </a:ext>
              </a:extLst>
            </p:cNvPr>
            <p:cNvSpPr/>
            <p:nvPr/>
          </p:nvSpPr>
          <p:spPr>
            <a:xfrm>
              <a:off x="8889998" y="3192513"/>
              <a:ext cx="1683235" cy="2286185"/>
            </a:xfrm>
            <a:prstGeom prst="round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7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BBF39E-9739-469B-9081-DA3F5A0522A3}"/>
                </a:ext>
              </a:extLst>
            </p:cNvPr>
            <p:cNvSpPr/>
            <p:nvPr/>
          </p:nvSpPr>
          <p:spPr>
            <a:xfrm>
              <a:off x="8890000" y="4642380"/>
              <a:ext cx="1676248" cy="636693"/>
            </a:xfrm>
            <a:prstGeom prst="rect">
              <a:avLst/>
            </a:prstGeom>
            <a:solidFill>
              <a:schemeClr val="bg1">
                <a:lumMod val="5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54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LBMC Info Sec App, LLC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EC8EAB1-3878-4E7F-980A-570F794E7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6969" y="3294992"/>
              <a:ext cx="1200189" cy="1248638"/>
            </a:xfrm>
            <a:prstGeom prst="rect">
              <a:avLst/>
            </a:prstGeom>
          </p:spPr>
        </p:pic>
        <p:pic>
          <p:nvPicPr>
            <p:cNvPr id="31" name="Graphic 30" descr="Lock">
              <a:extLst>
                <a:ext uri="{FF2B5EF4-FFF2-40B4-BE49-F238E27FC236}">
                  <a16:creationId xmlns:a16="http://schemas.microsoft.com/office/drawing/2014/main" id="{1C120584-4DAF-4FF3-9DEB-7AFF3668A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37327" y="3392416"/>
              <a:ext cx="939470" cy="939470"/>
            </a:xfrm>
            <a:prstGeom prst="rect">
              <a:avLst/>
            </a:prstGeom>
          </p:spPr>
        </p:pic>
        <p:pic>
          <p:nvPicPr>
            <p:cNvPr id="43" name="Graphic 42" descr="Lock">
              <a:extLst>
                <a:ext uri="{FF2B5EF4-FFF2-40B4-BE49-F238E27FC236}">
                  <a16:creationId xmlns:a16="http://schemas.microsoft.com/office/drawing/2014/main" id="{EAA03E17-606F-45AD-B816-ED25CBAAF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486724" y="1050014"/>
              <a:ext cx="1160614" cy="1160614"/>
            </a:xfrm>
            <a:prstGeom prst="rect">
              <a:avLst/>
            </a:prstGeom>
          </p:spPr>
        </p:pic>
        <p:pic>
          <p:nvPicPr>
            <p:cNvPr id="35" name="Graphic 34" descr="Computer">
              <a:extLst>
                <a:ext uri="{FF2B5EF4-FFF2-40B4-BE49-F238E27FC236}">
                  <a16:creationId xmlns:a16="http://schemas.microsoft.com/office/drawing/2014/main" id="{926180F2-F538-4C85-BE9C-894DCD39A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84624" y="1063109"/>
              <a:ext cx="1256145" cy="1256145"/>
            </a:xfrm>
            <a:prstGeom prst="rect">
              <a:avLst/>
            </a:prstGeom>
          </p:spPr>
        </p:pic>
        <p:pic>
          <p:nvPicPr>
            <p:cNvPr id="44" name="Graphic 43" descr="Group">
              <a:extLst>
                <a:ext uri="{FF2B5EF4-FFF2-40B4-BE49-F238E27FC236}">
                  <a16:creationId xmlns:a16="http://schemas.microsoft.com/office/drawing/2014/main" id="{7D62BB90-B30C-4186-925E-904FDF4B1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410394" y="6392016"/>
              <a:ext cx="1256145" cy="1256145"/>
            </a:xfrm>
            <a:prstGeom prst="rect">
              <a:avLst/>
            </a:prstGeom>
          </p:spPr>
        </p:pic>
        <p:pic>
          <p:nvPicPr>
            <p:cNvPr id="46" name="Graphic 45" descr="Stethoscope">
              <a:extLst>
                <a:ext uri="{FF2B5EF4-FFF2-40B4-BE49-F238E27FC236}">
                  <a16:creationId xmlns:a16="http://schemas.microsoft.com/office/drawing/2014/main" id="{829C0541-BB7B-4924-923A-DD52B8721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020264" y="6426277"/>
              <a:ext cx="1256145" cy="12561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314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212574" y="-26447"/>
            <a:ext cx="8774544" cy="7332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/>
            <a:r>
              <a:rPr lang="en-US" sz="4765" dirty="0"/>
              <a:t>LBMC </a:t>
            </a:r>
            <a:r>
              <a:rPr sz="4765" dirty="0"/>
              <a:t>Technology</a:t>
            </a:r>
            <a:r>
              <a:rPr lang="en-US" sz="4765" dirty="0"/>
              <a:t> Solutions LLC</a:t>
            </a:r>
            <a:endParaRPr sz="7765" dirty="0"/>
          </a:p>
        </p:txBody>
      </p:sp>
      <p:sp>
        <p:nvSpPr>
          <p:cNvPr id="4" name="object 4"/>
          <p:cNvSpPr txBox="1"/>
          <p:nvPr/>
        </p:nvSpPr>
        <p:spPr>
          <a:xfrm>
            <a:off x="926355" y="2672070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6355" y="4580611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69309" y="5710382"/>
            <a:ext cx="1108363" cy="1108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93565" y="5710382"/>
            <a:ext cx="1108362" cy="1108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15957" y="6052135"/>
            <a:ext cx="1778923" cy="596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10763" y="6039195"/>
            <a:ext cx="1440873" cy="7370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9549" y="1578032"/>
            <a:ext cx="3314315" cy="3656060"/>
          </a:xfrm>
          <a:custGeom>
            <a:avLst/>
            <a:gdLst/>
            <a:ahLst/>
            <a:cxnLst/>
            <a:rect l="l" t="t" r="r" b="b"/>
            <a:pathLst>
              <a:path w="2734310" h="3016250">
                <a:moveTo>
                  <a:pt x="0" y="136398"/>
                </a:moveTo>
                <a:lnTo>
                  <a:pt x="6787" y="93798"/>
                </a:lnTo>
                <a:lnTo>
                  <a:pt x="25705" y="56695"/>
                </a:lnTo>
                <a:lnTo>
                  <a:pt x="54589" y="27254"/>
                </a:lnTo>
                <a:lnTo>
                  <a:pt x="91275" y="7643"/>
                </a:lnTo>
                <a:lnTo>
                  <a:pt x="133597" y="28"/>
                </a:lnTo>
                <a:lnTo>
                  <a:pt x="2597658" y="0"/>
                </a:lnTo>
                <a:lnTo>
                  <a:pt x="2612334" y="781"/>
                </a:lnTo>
                <a:lnTo>
                  <a:pt x="2653342" y="11854"/>
                </a:lnTo>
                <a:lnTo>
                  <a:pt x="2688132" y="34337"/>
                </a:lnTo>
                <a:lnTo>
                  <a:pt x="2714537" y="66064"/>
                </a:lnTo>
                <a:lnTo>
                  <a:pt x="2730390" y="104867"/>
                </a:lnTo>
                <a:lnTo>
                  <a:pt x="2734055" y="2879598"/>
                </a:lnTo>
                <a:lnTo>
                  <a:pt x="2733274" y="2894274"/>
                </a:lnTo>
                <a:lnTo>
                  <a:pt x="2722201" y="2935282"/>
                </a:lnTo>
                <a:lnTo>
                  <a:pt x="2699718" y="2970072"/>
                </a:lnTo>
                <a:lnTo>
                  <a:pt x="2667991" y="2996477"/>
                </a:lnTo>
                <a:lnTo>
                  <a:pt x="2629188" y="3012330"/>
                </a:lnTo>
                <a:lnTo>
                  <a:pt x="136397" y="3015996"/>
                </a:lnTo>
                <a:lnTo>
                  <a:pt x="121719" y="3015214"/>
                </a:lnTo>
                <a:lnTo>
                  <a:pt x="80707" y="3004141"/>
                </a:lnTo>
                <a:lnTo>
                  <a:pt x="45918" y="2981658"/>
                </a:lnTo>
                <a:lnTo>
                  <a:pt x="19515" y="2949931"/>
                </a:lnTo>
                <a:lnTo>
                  <a:pt x="3664" y="2911128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B3282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63506" y="1544792"/>
            <a:ext cx="3314315" cy="3689157"/>
          </a:xfrm>
          <a:custGeom>
            <a:avLst/>
            <a:gdLst/>
            <a:ahLst/>
            <a:cxnLst/>
            <a:rect l="l" t="t" r="r" b="b"/>
            <a:pathLst>
              <a:path w="2734310" h="3043554">
                <a:moveTo>
                  <a:pt x="0" y="136397"/>
                </a:moveTo>
                <a:lnTo>
                  <a:pt x="6788" y="93798"/>
                </a:lnTo>
                <a:lnTo>
                  <a:pt x="25709" y="56695"/>
                </a:lnTo>
                <a:lnTo>
                  <a:pt x="54595" y="27254"/>
                </a:lnTo>
                <a:lnTo>
                  <a:pt x="91280" y="7643"/>
                </a:lnTo>
                <a:lnTo>
                  <a:pt x="133598" y="28"/>
                </a:lnTo>
                <a:lnTo>
                  <a:pt x="2597658" y="0"/>
                </a:lnTo>
                <a:lnTo>
                  <a:pt x="2612334" y="781"/>
                </a:lnTo>
                <a:lnTo>
                  <a:pt x="2653342" y="11854"/>
                </a:lnTo>
                <a:lnTo>
                  <a:pt x="2688132" y="34337"/>
                </a:lnTo>
                <a:lnTo>
                  <a:pt x="2714537" y="66064"/>
                </a:lnTo>
                <a:lnTo>
                  <a:pt x="2730390" y="104867"/>
                </a:lnTo>
                <a:lnTo>
                  <a:pt x="2734056" y="2907029"/>
                </a:lnTo>
                <a:lnTo>
                  <a:pt x="2733274" y="2921706"/>
                </a:lnTo>
                <a:lnTo>
                  <a:pt x="2722201" y="2962714"/>
                </a:lnTo>
                <a:lnTo>
                  <a:pt x="2699718" y="2997504"/>
                </a:lnTo>
                <a:lnTo>
                  <a:pt x="2667991" y="3023909"/>
                </a:lnTo>
                <a:lnTo>
                  <a:pt x="2629188" y="3039762"/>
                </a:lnTo>
                <a:lnTo>
                  <a:pt x="136397" y="3043428"/>
                </a:lnTo>
                <a:lnTo>
                  <a:pt x="121721" y="3042646"/>
                </a:lnTo>
                <a:lnTo>
                  <a:pt x="80713" y="3031573"/>
                </a:lnTo>
                <a:lnTo>
                  <a:pt x="45923" y="3009090"/>
                </a:lnTo>
                <a:lnTo>
                  <a:pt x="19518" y="2977363"/>
                </a:lnTo>
                <a:lnTo>
                  <a:pt x="3665" y="2938560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B3282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47460" y="1555875"/>
            <a:ext cx="3314315" cy="3678382"/>
          </a:xfrm>
          <a:custGeom>
            <a:avLst/>
            <a:gdLst/>
            <a:ahLst/>
            <a:cxnLst/>
            <a:rect l="l" t="t" r="r" b="b"/>
            <a:pathLst>
              <a:path w="2734309" h="3034665">
                <a:moveTo>
                  <a:pt x="0" y="136398"/>
                </a:moveTo>
                <a:lnTo>
                  <a:pt x="6788" y="93798"/>
                </a:lnTo>
                <a:lnTo>
                  <a:pt x="25709" y="56695"/>
                </a:lnTo>
                <a:lnTo>
                  <a:pt x="54595" y="27254"/>
                </a:lnTo>
                <a:lnTo>
                  <a:pt x="91280" y="7643"/>
                </a:lnTo>
                <a:lnTo>
                  <a:pt x="133598" y="28"/>
                </a:lnTo>
                <a:lnTo>
                  <a:pt x="2597658" y="0"/>
                </a:lnTo>
                <a:lnTo>
                  <a:pt x="2612334" y="781"/>
                </a:lnTo>
                <a:lnTo>
                  <a:pt x="2653342" y="11854"/>
                </a:lnTo>
                <a:lnTo>
                  <a:pt x="2688132" y="34337"/>
                </a:lnTo>
                <a:lnTo>
                  <a:pt x="2714537" y="66064"/>
                </a:lnTo>
                <a:lnTo>
                  <a:pt x="2730390" y="104867"/>
                </a:lnTo>
                <a:lnTo>
                  <a:pt x="2734055" y="2897886"/>
                </a:lnTo>
                <a:lnTo>
                  <a:pt x="2733274" y="2912562"/>
                </a:lnTo>
                <a:lnTo>
                  <a:pt x="2722201" y="2953570"/>
                </a:lnTo>
                <a:lnTo>
                  <a:pt x="2699718" y="2988360"/>
                </a:lnTo>
                <a:lnTo>
                  <a:pt x="2667991" y="3014765"/>
                </a:lnTo>
                <a:lnTo>
                  <a:pt x="2629188" y="3030618"/>
                </a:lnTo>
                <a:lnTo>
                  <a:pt x="136398" y="3034284"/>
                </a:lnTo>
                <a:lnTo>
                  <a:pt x="121721" y="3033502"/>
                </a:lnTo>
                <a:lnTo>
                  <a:pt x="80713" y="3022429"/>
                </a:lnTo>
                <a:lnTo>
                  <a:pt x="45923" y="2999946"/>
                </a:lnTo>
                <a:lnTo>
                  <a:pt x="19518" y="2968219"/>
                </a:lnTo>
                <a:lnTo>
                  <a:pt x="3665" y="2929416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B3282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8611" y="1994744"/>
            <a:ext cx="2773034" cy="29921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038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97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1697" b="1" i="0" u="none" strike="noStrike" kern="1200" cap="none" spc="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US</a:t>
            </a:r>
            <a:r>
              <a:rPr kumimoji="0" sz="1697" b="1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INE</a:t>
            </a:r>
            <a:r>
              <a:rPr kumimoji="0" sz="1697" b="1" i="0" u="none" strike="noStrike" kern="1200" cap="none" spc="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697" b="1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&amp;</a:t>
            </a:r>
            <a:r>
              <a:rPr kumimoji="0" sz="1697" b="1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97" b="1" i="0" u="none" strike="noStrike" kern="1200" cap="none" spc="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SO</a:t>
            </a:r>
            <a:r>
              <a:rPr kumimoji="0" sz="1697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1697" b="1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TWAR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169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56189" lvl="0" indent="0" algn="ctr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97" b="1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</a:t>
            </a:r>
            <a:r>
              <a:rPr kumimoji="0" sz="1697" b="1" i="0" u="none" strike="noStrike" kern="1200" cap="none" spc="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SUL</a:t>
            </a:r>
            <a:r>
              <a:rPr kumimoji="0" sz="1697" b="1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TIN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endParaRPr kumimoji="0" sz="169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6934" marR="0" lvl="0" indent="0" algn="l" defTabSz="898800" rtl="0" eaLnBrk="1" fontAlgn="auto" latinLnBrk="0" hangingPunct="1">
              <a:lnSpc>
                <a:spcPct val="100000"/>
              </a:lnSpc>
              <a:spcBef>
                <a:spcPts val="1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ftware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70044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(In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cct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,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osof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yn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365,</a:t>
            </a:r>
            <a:r>
              <a:rPr kumimoji="0" sz="1212" b="0" i="0" u="none" strike="noStrike" kern="1200" cap="none" spc="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GP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SL)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6934" marR="90057" lvl="0" indent="0" algn="l" defTabSz="898800" rtl="0" eaLnBrk="1" fontAlgn="auto" latinLnBrk="0" hangingPunct="1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stome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tion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shi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agem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ent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(C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M)</a:t>
            </a:r>
            <a:r>
              <a:rPr kumimoji="0" sz="1212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ftware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6934" marR="6157" lvl="0" indent="-2309" algn="l" defTabSz="898800" rtl="0" eaLnBrk="1" fontAlgn="auto" latinLnBrk="0" hangingPunct="1">
              <a:lnSpc>
                <a:spcPct val="133000"/>
              </a:lnSpc>
              <a:spcBef>
                <a:spcPts val="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(M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osof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yn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RM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,</a:t>
            </a:r>
            <a:r>
              <a:rPr kumimoji="0" sz="1212" b="0" i="0" u="none" strike="noStrike" kern="1200" cap="none" spc="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lesforce)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rpri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onten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agem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ent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693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ft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are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(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,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Square 9, 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ox)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642714" lvl="0" indent="1540" algn="l" defTabSz="898800" rtl="0" eaLnBrk="1" fontAlgn="auto" latinLnBrk="0" hangingPunct="1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ff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Au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omatio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ftware (Off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365)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6355" y="3287212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6355" y="3965161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74742" y="1023860"/>
            <a:ext cx="842818" cy="842818"/>
          </a:xfrm>
          <a:custGeom>
            <a:avLst/>
            <a:gdLst/>
            <a:ahLst/>
            <a:cxnLst/>
            <a:rect l="l" t="t" r="r" b="b"/>
            <a:pathLst>
              <a:path w="695325" h="695325">
                <a:moveTo>
                  <a:pt x="347472" y="0"/>
                </a:moveTo>
                <a:lnTo>
                  <a:pt x="291111" y="4547"/>
                </a:lnTo>
                <a:lnTo>
                  <a:pt x="237646" y="17714"/>
                </a:lnTo>
                <a:lnTo>
                  <a:pt x="187791" y="38785"/>
                </a:lnTo>
                <a:lnTo>
                  <a:pt x="142262" y="67043"/>
                </a:lnTo>
                <a:lnTo>
                  <a:pt x="101774" y="101774"/>
                </a:lnTo>
                <a:lnTo>
                  <a:pt x="67043" y="142262"/>
                </a:lnTo>
                <a:lnTo>
                  <a:pt x="38785" y="187791"/>
                </a:lnTo>
                <a:lnTo>
                  <a:pt x="17714" y="237646"/>
                </a:lnTo>
                <a:lnTo>
                  <a:pt x="4547" y="291111"/>
                </a:lnTo>
                <a:lnTo>
                  <a:pt x="0" y="347472"/>
                </a:lnTo>
                <a:lnTo>
                  <a:pt x="1151" y="375969"/>
                </a:lnTo>
                <a:lnTo>
                  <a:pt x="10098" y="430971"/>
                </a:lnTo>
                <a:lnTo>
                  <a:pt x="27306" y="482721"/>
                </a:lnTo>
                <a:lnTo>
                  <a:pt x="52060" y="530502"/>
                </a:lnTo>
                <a:lnTo>
                  <a:pt x="83644" y="573600"/>
                </a:lnTo>
                <a:lnTo>
                  <a:pt x="121343" y="611299"/>
                </a:lnTo>
                <a:lnTo>
                  <a:pt x="164441" y="642883"/>
                </a:lnTo>
                <a:lnTo>
                  <a:pt x="212222" y="667637"/>
                </a:lnTo>
                <a:lnTo>
                  <a:pt x="263972" y="684845"/>
                </a:lnTo>
                <a:lnTo>
                  <a:pt x="318974" y="693792"/>
                </a:lnTo>
                <a:lnTo>
                  <a:pt x="347472" y="694944"/>
                </a:lnTo>
                <a:lnTo>
                  <a:pt x="375969" y="693792"/>
                </a:lnTo>
                <a:lnTo>
                  <a:pt x="430971" y="684845"/>
                </a:lnTo>
                <a:lnTo>
                  <a:pt x="482721" y="667637"/>
                </a:lnTo>
                <a:lnTo>
                  <a:pt x="530502" y="642883"/>
                </a:lnTo>
                <a:lnTo>
                  <a:pt x="573600" y="611299"/>
                </a:lnTo>
                <a:lnTo>
                  <a:pt x="611299" y="573600"/>
                </a:lnTo>
                <a:lnTo>
                  <a:pt x="642883" y="530502"/>
                </a:lnTo>
                <a:lnTo>
                  <a:pt x="667637" y="482721"/>
                </a:lnTo>
                <a:lnTo>
                  <a:pt x="684845" y="430971"/>
                </a:lnTo>
                <a:lnTo>
                  <a:pt x="693792" y="375969"/>
                </a:lnTo>
                <a:lnTo>
                  <a:pt x="694944" y="347472"/>
                </a:lnTo>
                <a:lnTo>
                  <a:pt x="693792" y="318974"/>
                </a:lnTo>
                <a:lnTo>
                  <a:pt x="684845" y="263972"/>
                </a:lnTo>
                <a:lnTo>
                  <a:pt x="667637" y="212222"/>
                </a:lnTo>
                <a:lnTo>
                  <a:pt x="642883" y="164441"/>
                </a:lnTo>
                <a:lnTo>
                  <a:pt x="611299" y="121343"/>
                </a:lnTo>
                <a:lnTo>
                  <a:pt x="573600" y="83644"/>
                </a:lnTo>
                <a:lnTo>
                  <a:pt x="530502" y="52060"/>
                </a:lnTo>
                <a:lnTo>
                  <a:pt x="482721" y="27306"/>
                </a:lnTo>
                <a:lnTo>
                  <a:pt x="430971" y="10098"/>
                </a:lnTo>
                <a:lnTo>
                  <a:pt x="375969" y="1151"/>
                </a:lnTo>
                <a:lnTo>
                  <a:pt x="347472" y="0"/>
                </a:lnTo>
                <a:close/>
              </a:path>
            </a:pathLst>
          </a:custGeom>
          <a:solidFill>
            <a:srgbClr val="B3282C"/>
          </a:solid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66098" y="2672070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13685" y="1981661"/>
            <a:ext cx="2681624" cy="2496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963" marR="554197" lvl="0" indent="-85438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697" b="1" i="0" u="none" strike="noStrike" kern="1200" cap="none" spc="-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697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</a:t>
            </a:r>
            <a:r>
              <a:rPr kumimoji="0" sz="1697" b="1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1697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UTIN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1697" b="1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&amp; MAN</a:t>
            </a:r>
            <a:r>
              <a:rPr kumimoji="0" sz="1697" b="1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GED</a:t>
            </a:r>
            <a:r>
              <a:rPr kumimoji="0" sz="1697" b="1" i="0" u="none" strike="noStrike" kern="1200" cap="none" spc="-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697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ER</a:t>
            </a: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VIC</a:t>
            </a:r>
            <a:r>
              <a:rPr kumimoji="0" sz="1697" b="1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169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5394" marR="6157" lvl="0" indent="0" algn="l" defTabSz="898800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On-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se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lou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nfras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ru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ure</a:t>
            </a:r>
            <a:r>
              <a:rPr kumimoji="0" sz="1212" b="0" i="0" u="none" strike="noStrike" kern="1200" cap="none" spc="7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up 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port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(Amazon and Microsoft)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277098" lvl="0" indent="0" algn="l" defTabSz="898800" rtl="0" eaLnBrk="1" fontAlgn="auto" latinLnBrk="0" hangingPunct="1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Remot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aged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er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ice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kup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ol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ion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7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(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Tec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are)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1042967" lvl="0" indent="0" algn="l" defTabSz="898800" rtl="0" eaLnBrk="1" fontAlgn="auto" latinLnBrk="0" hangingPunct="1">
              <a:lnSpc>
                <a:spcPct val="133000"/>
              </a:lnSpc>
              <a:spcBef>
                <a:spcPts val="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nfras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ru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as</a:t>
            </a:r>
            <a:r>
              <a:rPr kumimoji="0" sz="1212" b="0" i="0" u="none" strike="noStrike" kern="1200" cap="none" spc="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 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Phone Systems (Digium)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uri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y</a:t>
            </a:r>
            <a:r>
              <a:rPr kumimoji="0" sz="1212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ol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ion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urced</a:t>
            </a:r>
            <a:r>
              <a:rPr kumimoji="0" sz="1212" b="0" i="0" u="none" strike="noStrike" kern="1200" cap="none" spc="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IO-le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er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ices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66098" y="3102484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66098" y="3534746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66098" y="3780434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66098" y="4026121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66098" y="4273963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46669" y="2628043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31909" y="1971662"/>
            <a:ext cx="2829866" cy="2585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697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FT</a:t>
            </a:r>
            <a:r>
              <a:rPr kumimoji="0" sz="1697" b="1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ARE</a:t>
            </a:r>
            <a:r>
              <a:rPr kumimoji="0" sz="1697" b="1" i="0" u="none" strike="noStrike" kern="1200" cap="none" spc="-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DEVE</a:t>
            </a:r>
            <a:r>
              <a:rPr kumimoji="0" sz="1697" b="1" i="0" u="none" strike="noStrike" kern="1200" cap="none" spc="-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OP</a:t>
            </a:r>
            <a:r>
              <a:rPr kumimoji="0" sz="1697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ENT</a:t>
            </a:r>
            <a:endParaRPr kumimoji="0" sz="169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1557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&amp;</a:t>
            </a:r>
            <a:r>
              <a:rPr kumimoji="0" sz="1697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697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697" b="1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INT</a:t>
            </a: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697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IGENCE</a:t>
            </a:r>
            <a:endParaRPr kumimoji="0" sz="169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77741" marR="167798" lvl="0" indent="0" algn="l" defTabSz="898800" rtl="0" eaLnBrk="1" fontAlgn="auto" latinLnBrk="0" hangingPunct="1">
              <a:lnSpc>
                <a:spcPct val="100000"/>
              </a:lnSpc>
              <a:spcBef>
                <a:spcPts val="9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stomize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ftware</a:t>
            </a:r>
            <a:r>
              <a:rPr kumimoji="0" sz="1212" b="0" i="0" u="none" strike="noStrike" kern="1200" cap="none" spc="4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ev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elop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7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obil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4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eb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ev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elop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ent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77741" marR="508014" lvl="0" indent="0" algn="l" defTabSz="898800" rtl="0" eaLnBrk="1" fontAlgn="auto" latinLnBrk="0" hangingPunct="1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ne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elli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7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(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Power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)</a:t>
            </a:r>
            <a:r>
              <a:rPr kumimoji="0" sz="1212" b="0" i="0" u="none" strike="noStrike" kern="1200" cap="none" spc="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&amp;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Da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 Wareh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si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77741" marR="0" lvl="0" indent="0" algn="l" defTabSz="898800" rtl="0" eaLnBrk="1" fontAlgn="auto" latinLnBrk="0" hangingPunct="1">
              <a:lnSpc>
                <a:spcPct val="100000"/>
              </a:lnSpc>
              <a:spcBef>
                <a:spcPts val="4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osof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Sh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eP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nt</a:t>
            </a:r>
            <a:r>
              <a:rPr kumimoji="0" sz="1212" b="0" i="0" u="none" strike="noStrike" kern="1200" cap="none" spc="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ices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77741" marR="240922" lvl="0" indent="0" algn="l" defTabSz="898800" rtl="0" eaLnBrk="1" fontAlgn="auto" latinLnBrk="0" hangingPunct="1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sto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eg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ti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ns</a:t>
            </a:r>
            <a:r>
              <a:rPr kumimoji="0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be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ween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ne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of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ne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ns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77741" marR="6157" lvl="0" indent="0" algn="l" defTabSz="898800" rtl="0" eaLnBrk="1" fontAlgn="auto" latinLnBrk="0" hangingPunct="1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mp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por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of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osof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Q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Q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epo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ng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er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ices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46669" y="3058765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46669" y="3491027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46669" y="3736715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46669" y="4167129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575079" y="1027555"/>
            <a:ext cx="844358" cy="842818"/>
          </a:xfrm>
          <a:custGeom>
            <a:avLst/>
            <a:gdLst/>
            <a:ahLst/>
            <a:cxnLst/>
            <a:rect l="l" t="t" r="r" b="b"/>
            <a:pathLst>
              <a:path w="696595" h="695325">
                <a:moveTo>
                  <a:pt x="348233" y="0"/>
                </a:moveTo>
                <a:lnTo>
                  <a:pt x="291759" y="4547"/>
                </a:lnTo>
                <a:lnTo>
                  <a:pt x="238182" y="17714"/>
                </a:lnTo>
                <a:lnTo>
                  <a:pt x="188220" y="38785"/>
                </a:lnTo>
                <a:lnTo>
                  <a:pt x="142591" y="67043"/>
                </a:lnTo>
                <a:lnTo>
                  <a:pt x="102012" y="101774"/>
                </a:lnTo>
                <a:lnTo>
                  <a:pt x="67202" y="142262"/>
                </a:lnTo>
                <a:lnTo>
                  <a:pt x="38878" y="187791"/>
                </a:lnTo>
                <a:lnTo>
                  <a:pt x="17757" y="237646"/>
                </a:lnTo>
                <a:lnTo>
                  <a:pt x="4559" y="291111"/>
                </a:lnTo>
                <a:lnTo>
                  <a:pt x="0" y="347472"/>
                </a:lnTo>
                <a:lnTo>
                  <a:pt x="1154" y="375969"/>
                </a:lnTo>
                <a:lnTo>
                  <a:pt x="10123" y="430971"/>
                </a:lnTo>
                <a:lnTo>
                  <a:pt x="27372" y="482721"/>
                </a:lnTo>
                <a:lnTo>
                  <a:pt x="52184" y="530502"/>
                </a:lnTo>
                <a:lnTo>
                  <a:pt x="83841" y="573600"/>
                </a:lnTo>
                <a:lnTo>
                  <a:pt x="121625" y="611299"/>
                </a:lnTo>
                <a:lnTo>
                  <a:pt x="164819" y="642883"/>
                </a:lnTo>
                <a:lnTo>
                  <a:pt x="212705" y="667637"/>
                </a:lnTo>
                <a:lnTo>
                  <a:pt x="264564" y="684845"/>
                </a:lnTo>
                <a:lnTo>
                  <a:pt x="319679" y="693792"/>
                </a:lnTo>
                <a:lnTo>
                  <a:pt x="348233" y="694944"/>
                </a:lnTo>
                <a:lnTo>
                  <a:pt x="376788" y="693792"/>
                </a:lnTo>
                <a:lnTo>
                  <a:pt x="431903" y="684845"/>
                </a:lnTo>
                <a:lnTo>
                  <a:pt x="483762" y="667637"/>
                </a:lnTo>
                <a:lnTo>
                  <a:pt x="531648" y="642883"/>
                </a:lnTo>
                <a:lnTo>
                  <a:pt x="574842" y="611299"/>
                </a:lnTo>
                <a:lnTo>
                  <a:pt x="612626" y="573600"/>
                </a:lnTo>
                <a:lnTo>
                  <a:pt x="644283" y="530502"/>
                </a:lnTo>
                <a:lnTo>
                  <a:pt x="669095" y="482721"/>
                </a:lnTo>
                <a:lnTo>
                  <a:pt x="686344" y="430971"/>
                </a:lnTo>
                <a:lnTo>
                  <a:pt x="695313" y="375969"/>
                </a:lnTo>
                <a:lnTo>
                  <a:pt x="696467" y="347472"/>
                </a:lnTo>
                <a:lnTo>
                  <a:pt x="695313" y="318974"/>
                </a:lnTo>
                <a:lnTo>
                  <a:pt x="686344" y="263972"/>
                </a:lnTo>
                <a:lnTo>
                  <a:pt x="669095" y="212222"/>
                </a:lnTo>
                <a:lnTo>
                  <a:pt x="644283" y="164441"/>
                </a:lnTo>
                <a:lnTo>
                  <a:pt x="612626" y="121343"/>
                </a:lnTo>
                <a:lnTo>
                  <a:pt x="574842" y="83644"/>
                </a:lnTo>
                <a:lnTo>
                  <a:pt x="531648" y="52060"/>
                </a:lnTo>
                <a:lnTo>
                  <a:pt x="483762" y="27306"/>
                </a:lnTo>
                <a:lnTo>
                  <a:pt x="431903" y="10098"/>
                </a:lnTo>
                <a:lnTo>
                  <a:pt x="376788" y="1151"/>
                </a:lnTo>
                <a:lnTo>
                  <a:pt x="348233" y="0"/>
                </a:lnTo>
                <a:close/>
              </a:path>
            </a:pathLst>
          </a:custGeom>
          <a:solidFill>
            <a:srgbClr val="B3282C"/>
          </a:solid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900168" y="1016470"/>
            <a:ext cx="844358" cy="844358"/>
          </a:xfrm>
          <a:custGeom>
            <a:avLst/>
            <a:gdLst/>
            <a:ahLst/>
            <a:cxnLst/>
            <a:rect l="l" t="t" r="r" b="b"/>
            <a:pathLst>
              <a:path w="696595" h="696594">
                <a:moveTo>
                  <a:pt x="348234" y="0"/>
                </a:moveTo>
                <a:lnTo>
                  <a:pt x="291759" y="4559"/>
                </a:lnTo>
                <a:lnTo>
                  <a:pt x="238182" y="17757"/>
                </a:lnTo>
                <a:lnTo>
                  <a:pt x="188220" y="38878"/>
                </a:lnTo>
                <a:lnTo>
                  <a:pt x="142591" y="67202"/>
                </a:lnTo>
                <a:lnTo>
                  <a:pt x="102012" y="102012"/>
                </a:lnTo>
                <a:lnTo>
                  <a:pt x="67202" y="142591"/>
                </a:lnTo>
                <a:lnTo>
                  <a:pt x="38878" y="188220"/>
                </a:lnTo>
                <a:lnTo>
                  <a:pt x="17757" y="238182"/>
                </a:lnTo>
                <a:lnTo>
                  <a:pt x="4559" y="291759"/>
                </a:lnTo>
                <a:lnTo>
                  <a:pt x="0" y="348234"/>
                </a:lnTo>
                <a:lnTo>
                  <a:pt x="1154" y="376788"/>
                </a:lnTo>
                <a:lnTo>
                  <a:pt x="10123" y="431903"/>
                </a:lnTo>
                <a:lnTo>
                  <a:pt x="27372" y="483762"/>
                </a:lnTo>
                <a:lnTo>
                  <a:pt x="52184" y="531648"/>
                </a:lnTo>
                <a:lnTo>
                  <a:pt x="83841" y="574842"/>
                </a:lnTo>
                <a:lnTo>
                  <a:pt x="121625" y="612626"/>
                </a:lnTo>
                <a:lnTo>
                  <a:pt x="164819" y="644283"/>
                </a:lnTo>
                <a:lnTo>
                  <a:pt x="212705" y="669095"/>
                </a:lnTo>
                <a:lnTo>
                  <a:pt x="264564" y="686344"/>
                </a:lnTo>
                <a:lnTo>
                  <a:pt x="319679" y="695313"/>
                </a:lnTo>
                <a:lnTo>
                  <a:pt x="348234" y="696468"/>
                </a:lnTo>
                <a:lnTo>
                  <a:pt x="376788" y="695313"/>
                </a:lnTo>
                <a:lnTo>
                  <a:pt x="431903" y="686344"/>
                </a:lnTo>
                <a:lnTo>
                  <a:pt x="483762" y="669095"/>
                </a:lnTo>
                <a:lnTo>
                  <a:pt x="531648" y="644283"/>
                </a:lnTo>
                <a:lnTo>
                  <a:pt x="574842" y="612626"/>
                </a:lnTo>
                <a:lnTo>
                  <a:pt x="612626" y="574842"/>
                </a:lnTo>
                <a:lnTo>
                  <a:pt x="644283" y="531648"/>
                </a:lnTo>
                <a:lnTo>
                  <a:pt x="669095" y="483762"/>
                </a:lnTo>
                <a:lnTo>
                  <a:pt x="686344" y="431903"/>
                </a:lnTo>
                <a:lnTo>
                  <a:pt x="695313" y="376788"/>
                </a:lnTo>
                <a:lnTo>
                  <a:pt x="696468" y="348234"/>
                </a:lnTo>
                <a:lnTo>
                  <a:pt x="695313" y="319679"/>
                </a:lnTo>
                <a:lnTo>
                  <a:pt x="686344" y="264564"/>
                </a:lnTo>
                <a:lnTo>
                  <a:pt x="669095" y="212705"/>
                </a:lnTo>
                <a:lnTo>
                  <a:pt x="644283" y="164819"/>
                </a:lnTo>
                <a:lnTo>
                  <a:pt x="612626" y="121625"/>
                </a:lnTo>
                <a:lnTo>
                  <a:pt x="574842" y="83841"/>
                </a:lnTo>
                <a:lnTo>
                  <a:pt x="531648" y="52184"/>
                </a:lnTo>
                <a:lnTo>
                  <a:pt x="483762" y="27372"/>
                </a:lnTo>
                <a:lnTo>
                  <a:pt x="431903" y="10123"/>
                </a:lnTo>
                <a:lnTo>
                  <a:pt x="376788" y="1154"/>
                </a:lnTo>
                <a:lnTo>
                  <a:pt x="348234" y="0"/>
                </a:lnTo>
                <a:close/>
              </a:path>
            </a:pathLst>
          </a:custGeom>
          <a:solidFill>
            <a:srgbClr val="B3282C"/>
          </a:solid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637876" y="1066337"/>
            <a:ext cx="720437" cy="7204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26212" y="1193800"/>
            <a:ext cx="519084" cy="5190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999913" y="1142077"/>
            <a:ext cx="646546" cy="6225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2572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2033819" y="6261332"/>
            <a:ext cx="1152697" cy="596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620619" y="6329681"/>
            <a:ext cx="1717963" cy="4414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72700" y="6300123"/>
            <a:ext cx="1259839" cy="5578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466641" y="6170806"/>
            <a:ext cx="766618" cy="6576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667377" y="6298269"/>
            <a:ext cx="1278311" cy="4729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88880" y="-41845"/>
            <a:ext cx="8771780" cy="746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/>
            <a:r>
              <a:rPr lang="en-US" sz="4853" spc="-6" dirty="0"/>
              <a:t>LBMC </a:t>
            </a:r>
            <a:r>
              <a:rPr sz="4853" spc="-6" dirty="0"/>
              <a:t>Empl</a:t>
            </a:r>
            <a:r>
              <a:rPr sz="4853" spc="-30" dirty="0"/>
              <a:t>o</a:t>
            </a:r>
            <a:r>
              <a:rPr sz="4853" spc="-6" dirty="0"/>
              <a:t>yme</a:t>
            </a:r>
            <a:r>
              <a:rPr sz="4853" spc="-55" dirty="0"/>
              <a:t>n</a:t>
            </a:r>
            <a:r>
              <a:rPr sz="4853" spc="-6" dirty="0"/>
              <a:t>t </a:t>
            </a:r>
            <a:r>
              <a:rPr sz="4853" spc="-116" dirty="0"/>
              <a:t>P</a:t>
            </a:r>
            <a:r>
              <a:rPr sz="4853" spc="-6" dirty="0"/>
              <a:t>artne</a:t>
            </a:r>
            <a:r>
              <a:rPr sz="4853" spc="-85" dirty="0"/>
              <a:t>r</a:t>
            </a:r>
            <a:r>
              <a:rPr sz="4853" spc="-6" dirty="0"/>
              <a:t>s</a:t>
            </a:r>
            <a:r>
              <a:rPr lang="en-US" sz="4853" spc="-6" dirty="0"/>
              <a:t> LLC</a:t>
            </a:r>
            <a:endParaRPr sz="4853" spc="-6" dirty="0"/>
          </a:p>
        </p:txBody>
      </p:sp>
      <p:sp>
        <p:nvSpPr>
          <p:cNvPr id="4" name="object 4"/>
          <p:cNvSpPr txBox="1"/>
          <p:nvPr/>
        </p:nvSpPr>
        <p:spPr>
          <a:xfrm>
            <a:off x="970499" y="2302607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60A60D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5285" y="2287914"/>
            <a:ext cx="2731576" cy="39380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192429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Dedic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uman</a:t>
            </a:r>
            <a:r>
              <a:rPr kumimoji="0" sz="1212" b="0" i="0" u="none" strike="noStrike" kern="1200" cap="none" spc="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Resou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7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ccou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nt Ma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ager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181654" lvl="0" indent="0" algn="l" defTabSz="898800" rtl="0" eaLnBrk="1" fontAlgn="auto" latinLnBrk="0" hangingPunct="1">
              <a:lnSpc>
                <a:spcPts val="1952"/>
              </a:lnSpc>
              <a:spcBef>
                <a:spcPts val="12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Experie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nce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Knowledg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bl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7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aff 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1212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nersh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BCB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ST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0" lvl="0" indent="0" algn="l" defTabSz="898800" rtl="0" eaLnBrk="1" fontAlgn="auto" latinLnBrk="0" hangingPunct="1">
              <a:lnSpc>
                <a:spcPts val="130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Li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col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Fin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nci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Grou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23092" lvl="0" indent="0" algn="l" defTabSz="898800" rtl="0" eaLnBrk="1" fontAlgn="auto" latinLnBrk="0" hangingPunct="1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nersh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ealt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7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21</a:t>
            </a:r>
            <a:r>
              <a:rPr kumimoji="0" sz="1212" b="0" i="0" u="none" strike="noStrike" kern="1200" cap="none" spc="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ne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 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oaliti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(H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21)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755862" lvl="0" indent="0" algn="l" defTabSz="898800" rtl="0" eaLnBrk="1" fontAlgn="auto" latinLnBrk="0" hangingPunct="1">
              <a:lnSpc>
                <a:spcPts val="1952"/>
              </a:lnSpc>
              <a:spcBef>
                <a:spcPts val="12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enefi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Adv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y</a:t>
            </a:r>
            <a:r>
              <a:rPr kumimoji="0" sz="1212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ices 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ealt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&amp;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Wel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ne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4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ti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es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nersh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Z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uri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212" b="0" i="0" u="none" strike="noStrike" kern="1200" cap="none" spc="4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for</a:t>
            </a:r>
            <a:r>
              <a:rPr kumimoji="0" sz="1212" b="0" i="0" u="none" strike="noStrike" kern="1200" cap="none" spc="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rkers’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ompens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uran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ark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Lea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th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fes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sio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na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ry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6157" lvl="0" indent="0" algn="l" defTabSz="898800" rtl="0" eaLnBrk="1" fontAlgn="auto" latinLnBrk="0" hangingPunct="1">
              <a:lnSpc>
                <a:spcPct val="100000"/>
              </a:lnSpc>
              <a:spcBef>
                <a:spcPts val="4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ogni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z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as</a:t>
            </a:r>
            <a:r>
              <a:rPr kumimoji="0" sz="1212" b="0" i="0" u="none" strike="noStrike" kern="1200" cap="none" spc="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 Member</a:t>
            </a:r>
            <a:r>
              <a:rPr kumimoji="0" sz="1212" b="0" i="0" u="none" strike="noStrike" kern="1200" cap="none" spc="4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 t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Nation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al Ass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tio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</a:t>
            </a:r>
            <a:r>
              <a:rPr kumimoji="0" sz="1212" b="0" i="0" u="none" strike="noStrike" kern="1200" cap="none" spc="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Profess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on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Emp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oyer 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rgan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za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tion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7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(NAPE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)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578057" lvl="0" indent="0" algn="l" defTabSz="898800" rtl="0" eaLnBrk="1" fontAlgn="auto" latinLnBrk="0" hangingPunct="1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novati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Eff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icien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User</a:t>
            </a:r>
            <a:r>
              <a:rPr kumimoji="0" sz="1212" b="0" i="0" u="none" strike="noStrike" kern="1200" cap="none" spc="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of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Progr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ess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Tec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ogy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0499" y="2733022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60A60D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0499" y="2980556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60A60D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0499" y="3411433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60A60D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0499" y="3841847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60A60D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0499" y="4089382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60A60D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0499" y="4335069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60A60D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0499" y="4765182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60A60D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0499" y="5198054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60A60D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0499" y="5813195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60A60D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9235" y="1378218"/>
            <a:ext cx="3314315" cy="4805400"/>
          </a:xfrm>
          <a:custGeom>
            <a:avLst/>
            <a:gdLst/>
            <a:ahLst/>
            <a:cxnLst/>
            <a:rect l="l" t="t" r="r" b="b"/>
            <a:pathLst>
              <a:path w="2734310" h="4274820">
                <a:moveTo>
                  <a:pt x="0" y="136398"/>
                </a:moveTo>
                <a:lnTo>
                  <a:pt x="6787" y="93798"/>
                </a:lnTo>
                <a:lnTo>
                  <a:pt x="25705" y="56695"/>
                </a:lnTo>
                <a:lnTo>
                  <a:pt x="54589" y="27254"/>
                </a:lnTo>
                <a:lnTo>
                  <a:pt x="91275" y="7643"/>
                </a:lnTo>
                <a:lnTo>
                  <a:pt x="133597" y="28"/>
                </a:lnTo>
                <a:lnTo>
                  <a:pt x="2597658" y="0"/>
                </a:lnTo>
                <a:lnTo>
                  <a:pt x="2612334" y="781"/>
                </a:lnTo>
                <a:lnTo>
                  <a:pt x="2653342" y="11854"/>
                </a:lnTo>
                <a:lnTo>
                  <a:pt x="2688132" y="34337"/>
                </a:lnTo>
                <a:lnTo>
                  <a:pt x="2714537" y="66064"/>
                </a:lnTo>
                <a:lnTo>
                  <a:pt x="2730390" y="104867"/>
                </a:lnTo>
                <a:lnTo>
                  <a:pt x="2734056" y="4138422"/>
                </a:lnTo>
                <a:lnTo>
                  <a:pt x="2733274" y="4153100"/>
                </a:lnTo>
                <a:lnTo>
                  <a:pt x="2722201" y="4194112"/>
                </a:lnTo>
                <a:lnTo>
                  <a:pt x="2699718" y="4228901"/>
                </a:lnTo>
                <a:lnTo>
                  <a:pt x="2667991" y="4255304"/>
                </a:lnTo>
                <a:lnTo>
                  <a:pt x="2629188" y="4271155"/>
                </a:lnTo>
                <a:lnTo>
                  <a:pt x="136397" y="4274820"/>
                </a:lnTo>
                <a:lnTo>
                  <a:pt x="121719" y="4274039"/>
                </a:lnTo>
                <a:lnTo>
                  <a:pt x="80707" y="4262967"/>
                </a:lnTo>
                <a:lnTo>
                  <a:pt x="45918" y="4240486"/>
                </a:lnTo>
                <a:lnTo>
                  <a:pt x="19515" y="4208761"/>
                </a:lnTo>
                <a:lnTo>
                  <a:pt x="3664" y="4169956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60A60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13190" y="1348353"/>
            <a:ext cx="3314315" cy="4834666"/>
          </a:xfrm>
          <a:custGeom>
            <a:avLst/>
            <a:gdLst/>
            <a:ahLst/>
            <a:cxnLst/>
            <a:rect l="l" t="t" r="r" b="b"/>
            <a:pathLst>
              <a:path w="2734310" h="4300855">
                <a:moveTo>
                  <a:pt x="0" y="136398"/>
                </a:moveTo>
                <a:lnTo>
                  <a:pt x="6788" y="93798"/>
                </a:lnTo>
                <a:lnTo>
                  <a:pt x="25709" y="56695"/>
                </a:lnTo>
                <a:lnTo>
                  <a:pt x="54595" y="27254"/>
                </a:lnTo>
                <a:lnTo>
                  <a:pt x="91280" y="7643"/>
                </a:lnTo>
                <a:lnTo>
                  <a:pt x="133598" y="28"/>
                </a:lnTo>
                <a:lnTo>
                  <a:pt x="2597658" y="0"/>
                </a:lnTo>
                <a:lnTo>
                  <a:pt x="2612334" y="781"/>
                </a:lnTo>
                <a:lnTo>
                  <a:pt x="2653342" y="11854"/>
                </a:lnTo>
                <a:lnTo>
                  <a:pt x="2688132" y="34337"/>
                </a:lnTo>
                <a:lnTo>
                  <a:pt x="2714537" y="66064"/>
                </a:lnTo>
                <a:lnTo>
                  <a:pt x="2730390" y="104867"/>
                </a:lnTo>
                <a:lnTo>
                  <a:pt x="2734056" y="4164329"/>
                </a:lnTo>
                <a:lnTo>
                  <a:pt x="2733274" y="4179008"/>
                </a:lnTo>
                <a:lnTo>
                  <a:pt x="2722201" y="4220020"/>
                </a:lnTo>
                <a:lnTo>
                  <a:pt x="2699718" y="4254809"/>
                </a:lnTo>
                <a:lnTo>
                  <a:pt x="2667991" y="4281212"/>
                </a:lnTo>
                <a:lnTo>
                  <a:pt x="2629188" y="4297063"/>
                </a:lnTo>
                <a:lnTo>
                  <a:pt x="136398" y="4300728"/>
                </a:lnTo>
                <a:lnTo>
                  <a:pt x="121721" y="4299947"/>
                </a:lnTo>
                <a:lnTo>
                  <a:pt x="80713" y="4288875"/>
                </a:lnTo>
                <a:lnTo>
                  <a:pt x="45923" y="4266394"/>
                </a:lnTo>
                <a:lnTo>
                  <a:pt x="19518" y="4234669"/>
                </a:lnTo>
                <a:lnTo>
                  <a:pt x="3665" y="4195864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60A60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97147" y="1358915"/>
            <a:ext cx="3314315" cy="4824673"/>
          </a:xfrm>
          <a:custGeom>
            <a:avLst/>
            <a:gdLst/>
            <a:ahLst/>
            <a:cxnLst/>
            <a:rect l="l" t="t" r="r" b="b"/>
            <a:pathLst>
              <a:path w="2734309" h="4291965">
                <a:moveTo>
                  <a:pt x="0" y="136397"/>
                </a:moveTo>
                <a:lnTo>
                  <a:pt x="6788" y="93798"/>
                </a:lnTo>
                <a:lnTo>
                  <a:pt x="25709" y="56695"/>
                </a:lnTo>
                <a:lnTo>
                  <a:pt x="54595" y="27254"/>
                </a:lnTo>
                <a:lnTo>
                  <a:pt x="91280" y="7643"/>
                </a:lnTo>
                <a:lnTo>
                  <a:pt x="133598" y="28"/>
                </a:lnTo>
                <a:lnTo>
                  <a:pt x="2597658" y="0"/>
                </a:lnTo>
                <a:lnTo>
                  <a:pt x="2612334" y="781"/>
                </a:lnTo>
                <a:lnTo>
                  <a:pt x="2653342" y="11854"/>
                </a:lnTo>
                <a:lnTo>
                  <a:pt x="2688132" y="34337"/>
                </a:lnTo>
                <a:lnTo>
                  <a:pt x="2714537" y="66064"/>
                </a:lnTo>
                <a:lnTo>
                  <a:pt x="2730390" y="104867"/>
                </a:lnTo>
                <a:lnTo>
                  <a:pt x="2734056" y="4155185"/>
                </a:lnTo>
                <a:lnTo>
                  <a:pt x="2733274" y="4169864"/>
                </a:lnTo>
                <a:lnTo>
                  <a:pt x="2722201" y="4210876"/>
                </a:lnTo>
                <a:lnTo>
                  <a:pt x="2699718" y="4245665"/>
                </a:lnTo>
                <a:lnTo>
                  <a:pt x="2667991" y="4272068"/>
                </a:lnTo>
                <a:lnTo>
                  <a:pt x="2629188" y="4287919"/>
                </a:lnTo>
                <a:lnTo>
                  <a:pt x="136398" y="4291583"/>
                </a:lnTo>
                <a:lnTo>
                  <a:pt x="121721" y="4290803"/>
                </a:lnTo>
                <a:lnTo>
                  <a:pt x="80713" y="4279731"/>
                </a:lnTo>
                <a:lnTo>
                  <a:pt x="45923" y="4257250"/>
                </a:lnTo>
                <a:lnTo>
                  <a:pt x="19518" y="4225525"/>
                </a:lnTo>
                <a:lnTo>
                  <a:pt x="3665" y="4186720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60A60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53614" y="1777394"/>
            <a:ext cx="2145915" cy="2611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97" b="1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697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697" b="1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97" b="1" i="0" u="none" strike="noStrike" kern="1200" cap="none" spc="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1697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1697" b="1" i="0" u="none" strike="noStrike" kern="1200" cap="none" spc="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697" b="1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97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697" b="1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697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FF</a:t>
            </a:r>
            <a:r>
              <a:rPr kumimoji="0" sz="1697" b="1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ERENC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16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94683" y="863391"/>
            <a:ext cx="844358" cy="837240"/>
          </a:xfrm>
          <a:custGeom>
            <a:avLst/>
            <a:gdLst/>
            <a:ahLst/>
            <a:cxnLst/>
            <a:rect l="l" t="t" r="r" b="b"/>
            <a:pathLst>
              <a:path w="696594" h="696594">
                <a:moveTo>
                  <a:pt x="348234" y="0"/>
                </a:moveTo>
                <a:lnTo>
                  <a:pt x="291759" y="4559"/>
                </a:lnTo>
                <a:lnTo>
                  <a:pt x="238182" y="17757"/>
                </a:lnTo>
                <a:lnTo>
                  <a:pt x="188220" y="38878"/>
                </a:lnTo>
                <a:lnTo>
                  <a:pt x="142591" y="67202"/>
                </a:lnTo>
                <a:lnTo>
                  <a:pt x="102012" y="102012"/>
                </a:lnTo>
                <a:lnTo>
                  <a:pt x="67202" y="142591"/>
                </a:lnTo>
                <a:lnTo>
                  <a:pt x="38878" y="188220"/>
                </a:lnTo>
                <a:lnTo>
                  <a:pt x="17757" y="238182"/>
                </a:lnTo>
                <a:lnTo>
                  <a:pt x="4559" y="291759"/>
                </a:lnTo>
                <a:lnTo>
                  <a:pt x="0" y="348233"/>
                </a:lnTo>
                <a:lnTo>
                  <a:pt x="1154" y="376788"/>
                </a:lnTo>
                <a:lnTo>
                  <a:pt x="10123" y="431903"/>
                </a:lnTo>
                <a:lnTo>
                  <a:pt x="27372" y="483762"/>
                </a:lnTo>
                <a:lnTo>
                  <a:pt x="52184" y="531648"/>
                </a:lnTo>
                <a:lnTo>
                  <a:pt x="83841" y="574842"/>
                </a:lnTo>
                <a:lnTo>
                  <a:pt x="121625" y="612626"/>
                </a:lnTo>
                <a:lnTo>
                  <a:pt x="164819" y="644283"/>
                </a:lnTo>
                <a:lnTo>
                  <a:pt x="212705" y="669095"/>
                </a:lnTo>
                <a:lnTo>
                  <a:pt x="264564" y="686344"/>
                </a:lnTo>
                <a:lnTo>
                  <a:pt x="319679" y="695313"/>
                </a:lnTo>
                <a:lnTo>
                  <a:pt x="348234" y="696467"/>
                </a:lnTo>
                <a:lnTo>
                  <a:pt x="376788" y="695313"/>
                </a:lnTo>
                <a:lnTo>
                  <a:pt x="431903" y="686344"/>
                </a:lnTo>
                <a:lnTo>
                  <a:pt x="483762" y="669095"/>
                </a:lnTo>
                <a:lnTo>
                  <a:pt x="531648" y="644283"/>
                </a:lnTo>
                <a:lnTo>
                  <a:pt x="574842" y="612626"/>
                </a:lnTo>
                <a:lnTo>
                  <a:pt x="612626" y="574842"/>
                </a:lnTo>
                <a:lnTo>
                  <a:pt x="644283" y="531648"/>
                </a:lnTo>
                <a:lnTo>
                  <a:pt x="669095" y="483762"/>
                </a:lnTo>
                <a:lnTo>
                  <a:pt x="686344" y="431903"/>
                </a:lnTo>
                <a:lnTo>
                  <a:pt x="695313" y="376788"/>
                </a:lnTo>
                <a:lnTo>
                  <a:pt x="696468" y="348233"/>
                </a:lnTo>
                <a:lnTo>
                  <a:pt x="695313" y="319679"/>
                </a:lnTo>
                <a:lnTo>
                  <a:pt x="686344" y="264564"/>
                </a:lnTo>
                <a:lnTo>
                  <a:pt x="669095" y="212705"/>
                </a:lnTo>
                <a:lnTo>
                  <a:pt x="644283" y="164819"/>
                </a:lnTo>
                <a:lnTo>
                  <a:pt x="612626" y="121625"/>
                </a:lnTo>
                <a:lnTo>
                  <a:pt x="574842" y="83841"/>
                </a:lnTo>
                <a:lnTo>
                  <a:pt x="531648" y="52184"/>
                </a:lnTo>
                <a:lnTo>
                  <a:pt x="483762" y="27372"/>
                </a:lnTo>
                <a:lnTo>
                  <a:pt x="431903" y="10123"/>
                </a:lnTo>
                <a:lnTo>
                  <a:pt x="376788" y="1154"/>
                </a:lnTo>
                <a:lnTo>
                  <a:pt x="348234" y="0"/>
                </a:lnTo>
                <a:close/>
              </a:path>
            </a:pathLst>
          </a:custGeom>
          <a:solidFill>
            <a:srgbClr val="60A60D"/>
          </a:solid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65139" y="2322945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60A60D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63479" y="2283391"/>
            <a:ext cx="2547697" cy="20557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570360" lvl="0" indent="0" algn="l" defTabSz="898800" rtl="0" eaLnBrk="1" fontAlgn="auto" latinLnBrk="0" hangingPunct="1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fied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Profess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na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Emp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oyer 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rgan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za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tio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(C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)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106221" lvl="0" indent="0" algn="l" defTabSz="898800" rtl="0" eaLnBrk="1" fontAlgn="auto" latinLnBrk="0" hangingPunct="1">
              <a:lnSpc>
                <a:spcPct val="133000"/>
              </a:lnSpc>
              <a:spcBef>
                <a:spcPts val="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uman</a:t>
            </a:r>
            <a:r>
              <a:rPr kumimoji="0" sz="1212" b="0" i="0" u="none" strike="noStrike" kern="1200" cap="none" spc="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Resou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urc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1212" b="0" i="0" u="none" strike="noStrike" kern="1200" cap="none" spc="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(H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) P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yr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Ta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x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urc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1212" b="0" i="0" u="none" strike="noStrike" kern="1200" cap="none" spc="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ult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 Emp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oye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enefit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4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yr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ices</a:t>
            </a:r>
            <a:endParaRPr kumimoji="0" lang="en-US" sz="1212" b="0" i="0" u="none" strike="noStrike" kern="1200" cap="none" spc="-12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4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uman</a:t>
            </a:r>
            <a:r>
              <a:rPr kumimoji="0" lang="en-US" sz="1212" b="0" i="0" u="none" strike="noStrike" kern="1200" cap="none" spc="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Resou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lang="en-US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on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ulti</a:t>
            </a:r>
            <a:r>
              <a:rPr kumimoji="0" lang="en-US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endParaRPr kumimoji="0" lang="en-US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6157" lvl="0" indent="0" algn="l" defTabSz="898800" rtl="0" eaLnBrk="1" fontAlgn="auto" latinLnBrk="0" hangingPunct="1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mp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7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ulti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1212" b="0" i="0" u="none" strike="noStrike" kern="1200" cap="none" spc="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k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ng 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ices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53200" y="2631748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60A60D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65139" y="3000894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60A60D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65139" y="3246581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60A60D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65139" y="3492268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60A60D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65139" y="3739802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60A60D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65139" y="3985798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60A60D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47972" y="863392"/>
            <a:ext cx="844358" cy="844358"/>
          </a:xfrm>
          <a:custGeom>
            <a:avLst/>
            <a:gdLst/>
            <a:ahLst/>
            <a:cxnLst/>
            <a:rect l="l" t="t" r="r" b="b"/>
            <a:pathLst>
              <a:path w="696595" h="696594">
                <a:moveTo>
                  <a:pt x="348234" y="0"/>
                </a:moveTo>
                <a:lnTo>
                  <a:pt x="291759" y="4559"/>
                </a:lnTo>
                <a:lnTo>
                  <a:pt x="238182" y="17757"/>
                </a:lnTo>
                <a:lnTo>
                  <a:pt x="188220" y="38878"/>
                </a:lnTo>
                <a:lnTo>
                  <a:pt x="142591" y="67202"/>
                </a:lnTo>
                <a:lnTo>
                  <a:pt x="102012" y="102012"/>
                </a:lnTo>
                <a:lnTo>
                  <a:pt x="67202" y="142591"/>
                </a:lnTo>
                <a:lnTo>
                  <a:pt x="38878" y="188220"/>
                </a:lnTo>
                <a:lnTo>
                  <a:pt x="17757" y="238182"/>
                </a:lnTo>
                <a:lnTo>
                  <a:pt x="4559" y="291759"/>
                </a:lnTo>
                <a:lnTo>
                  <a:pt x="0" y="348234"/>
                </a:lnTo>
                <a:lnTo>
                  <a:pt x="1154" y="376788"/>
                </a:lnTo>
                <a:lnTo>
                  <a:pt x="10123" y="431903"/>
                </a:lnTo>
                <a:lnTo>
                  <a:pt x="27372" y="483762"/>
                </a:lnTo>
                <a:lnTo>
                  <a:pt x="52184" y="531648"/>
                </a:lnTo>
                <a:lnTo>
                  <a:pt x="83841" y="574842"/>
                </a:lnTo>
                <a:lnTo>
                  <a:pt x="121625" y="612626"/>
                </a:lnTo>
                <a:lnTo>
                  <a:pt x="164819" y="644283"/>
                </a:lnTo>
                <a:lnTo>
                  <a:pt x="212705" y="669095"/>
                </a:lnTo>
                <a:lnTo>
                  <a:pt x="264564" y="686344"/>
                </a:lnTo>
                <a:lnTo>
                  <a:pt x="319679" y="695313"/>
                </a:lnTo>
                <a:lnTo>
                  <a:pt x="348234" y="696467"/>
                </a:lnTo>
                <a:lnTo>
                  <a:pt x="376788" y="695313"/>
                </a:lnTo>
                <a:lnTo>
                  <a:pt x="431903" y="686344"/>
                </a:lnTo>
                <a:lnTo>
                  <a:pt x="483762" y="669095"/>
                </a:lnTo>
                <a:lnTo>
                  <a:pt x="531648" y="644283"/>
                </a:lnTo>
                <a:lnTo>
                  <a:pt x="574842" y="612626"/>
                </a:lnTo>
                <a:lnTo>
                  <a:pt x="612626" y="574842"/>
                </a:lnTo>
                <a:lnTo>
                  <a:pt x="644283" y="531648"/>
                </a:lnTo>
                <a:lnTo>
                  <a:pt x="669095" y="483762"/>
                </a:lnTo>
                <a:lnTo>
                  <a:pt x="686344" y="431903"/>
                </a:lnTo>
                <a:lnTo>
                  <a:pt x="695313" y="376788"/>
                </a:lnTo>
                <a:lnTo>
                  <a:pt x="696468" y="348234"/>
                </a:lnTo>
                <a:lnTo>
                  <a:pt x="695313" y="319679"/>
                </a:lnTo>
                <a:lnTo>
                  <a:pt x="686344" y="264564"/>
                </a:lnTo>
                <a:lnTo>
                  <a:pt x="669095" y="212705"/>
                </a:lnTo>
                <a:lnTo>
                  <a:pt x="644283" y="164819"/>
                </a:lnTo>
                <a:lnTo>
                  <a:pt x="612626" y="121625"/>
                </a:lnTo>
                <a:lnTo>
                  <a:pt x="574842" y="83841"/>
                </a:lnTo>
                <a:lnTo>
                  <a:pt x="531648" y="52184"/>
                </a:lnTo>
                <a:lnTo>
                  <a:pt x="483762" y="27372"/>
                </a:lnTo>
                <a:lnTo>
                  <a:pt x="431903" y="10123"/>
                </a:lnTo>
                <a:lnTo>
                  <a:pt x="376788" y="1154"/>
                </a:lnTo>
                <a:lnTo>
                  <a:pt x="348234" y="0"/>
                </a:lnTo>
                <a:close/>
              </a:path>
            </a:pathLst>
          </a:custGeom>
          <a:solidFill>
            <a:srgbClr val="60A60D"/>
          </a:solid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955731" y="857850"/>
            <a:ext cx="844358" cy="844358"/>
          </a:xfrm>
          <a:custGeom>
            <a:avLst/>
            <a:gdLst/>
            <a:ahLst/>
            <a:cxnLst/>
            <a:rect l="l" t="t" r="r" b="b"/>
            <a:pathLst>
              <a:path w="696595" h="696594">
                <a:moveTo>
                  <a:pt x="348233" y="0"/>
                </a:moveTo>
                <a:lnTo>
                  <a:pt x="291759" y="4559"/>
                </a:lnTo>
                <a:lnTo>
                  <a:pt x="238182" y="17757"/>
                </a:lnTo>
                <a:lnTo>
                  <a:pt x="188220" y="38878"/>
                </a:lnTo>
                <a:lnTo>
                  <a:pt x="142591" y="67202"/>
                </a:lnTo>
                <a:lnTo>
                  <a:pt x="102012" y="102012"/>
                </a:lnTo>
                <a:lnTo>
                  <a:pt x="67202" y="142591"/>
                </a:lnTo>
                <a:lnTo>
                  <a:pt x="38878" y="188220"/>
                </a:lnTo>
                <a:lnTo>
                  <a:pt x="17757" y="238182"/>
                </a:lnTo>
                <a:lnTo>
                  <a:pt x="4559" y="291759"/>
                </a:lnTo>
                <a:lnTo>
                  <a:pt x="0" y="348233"/>
                </a:lnTo>
                <a:lnTo>
                  <a:pt x="1154" y="376788"/>
                </a:lnTo>
                <a:lnTo>
                  <a:pt x="10123" y="431903"/>
                </a:lnTo>
                <a:lnTo>
                  <a:pt x="27372" y="483762"/>
                </a:lnTo>
                <a:lnTo>
                  <a:pt x="52184" y="531648"/>
                </a:lnTo>
                <a:lnTo>
                  <a:pt x="83841" y="574842"/>
                </a:lnTo>
                <a:lnTo>
                  <a:pt x="121625" y="612626"/>
                </a:lnTo>
                <a:lnTo>
                  <a:pt x="164819" y="644283"/>
                </a:lnTo>
                <a:lnTo>
                  <a:pt x="212705" y="669095"/>
                </a:lnTo>
                <a:lnTo>
                  <a:pt x="264564" y="686344"/>
                </a:lnTo>
                <a:lnTo>
                  <a:pt x="319679" y="695313"/>
                </a:lnTo>
                <a:lnTo>
                  <a:pt x="348233" y="696467"/>
                </a:lnTo>
                <a:lnTo>
                  <a:pt x="376788" y="695313"/>
                </a:lnTo>
                <a:lnTo>
                  <a:pt x="431903" y="686344"/>
                </a:lnTo>
                <a:lnTo>
                  <a:pt x="483762" y="669095"/>
                </a:lnTo>
                <a:lnTo>
                  <a:pt x="531648" y="644283"/>
                </a:lnTo>
                <a:lnTo>
                  <a:pt x="574842" y="612626"/>
                </a:lnTo>
                <a:lnTo>
                  <a:pt x="612626" y="574842"/>
                </a:lnTo>
                <a:lnTo>
                  <a:pt x="644283" y="531648"/>
                </a:lnTo>
                <a:lnTo>
                  <a:pt x="669095" y="483762"/>
                </a:lnTo>
                <a:lnTo>
                  <a:pt x="686344" y="431903"/>
                </a:lnTo>
                <a:lnTo>
                  <a:pt x="695313" y="376788"/>
                </a:lnTo>
                <a:lnTo>
                  <a:pt x="696467" y="348233"/>
                </a:lnTo>
                <a:lnTo>
                  <a:pt x="695313" y="319679"/>
                </a:lnTo>
                <a:lnTo>
                  <a:pt x="686344" y="264564"/>
                </a:lnTo>
                <a:lnTo>
                  <a:pt x="669095" y="212705"/>
                </a:lnTo>
                <a:lnTo>
                  <a:pt x="644283" y="164819"/>
                </a:lnTo>
                <a:lnTo>
                  <a:pt x="612626" y="121625"/>
                </a:lnTo>
                <a:lnTo>
                  <a:pt x="574842" y="83841"/>
                </a:lnTo>
                <a:lnTo>
                  <a:pt x="531648" y="52184"/>
                </a:lnTo>
                <a:lnTo>
                  <a:pt x="483762" y="27372"/>
                </a:lnTo>
                <a:lnTo>
                  <a:pt x="431903" y="10123"/>
                </a:lnTo>
                <a:lnTo>
                  <a:pt x="376788" y="1154"/>
                </a:lnTo>
                <a:lnTo>
                  <a:pt x="348233" y="0"/>
                </a:lnTo>
                <a:close/>
              </a:path>
            </a:pathLst>
          </a:custGeom>
          <a:solidFill>
            <a:srgbClr val="60A60D"/>
          </a:solid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207397" y="2526616"/>
            <a:ext cx="2661612" cy="1566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6157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ur</a:t>
            </a:r>
            <a:r>
              <a:rPr kumimoji="0" sz="1454" b="0" i="0" u="none" strike="noStrike" kern="1200" cap="none" spc="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mplo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y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ees </a:t>
            </a:r>
            <a:r>
              <a:rPr kumimoji="0" sz="1454" b="0" i="0" u="none" strike="noStrike" kern="1200" cap="none" spc="-55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k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eep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us o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 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the </a:t>
            </a:r>
            <a:r>
              <a:rPr kumimoji="0" sz="1454" b="0" i="0" u="none" strike="noStrike" kern="1200" cap="none" spc="-4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oad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, and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th</a:t>
            </a:r>
            <a:r>
              <a:rPr kumimoji="0" sz="1454" b="0" i="0" u="none" strike="noStrike" kern="1200" cap="none" spc="-24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454" b="0" i="0" u="none" strike="noStrike" kern="1200" cap="none" spc="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ma</a:t>
            </a:r>
            <a:r>
              <a:rPr kumimoji="0" sz="1454" b="0" i="0" u="none" strike="noStrike" kern="1200" cap="none" spc="-55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k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es them 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our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g</a:t>
            </a:r>
            <a:r>
              <a:rPr kumimoji="0" sz="1454" b="0" i="0" u="none" strike="noStrike" kern="1200" cap="none" spc="-3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-24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at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454" b="0" i="0" u="none" strike="noStrike" kern="1200" cap="none" spc="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as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et.</a:t>
            </a:r>
            <a:r>
              <a:rPr kumimoji="0" sz="1454" b="0" i="0" u="none" strike="noStrike" kern="1200" cap="none" spc="-3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67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made a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1454" b="0" i="0" u="none" strike="noStrike" kern="1200" cap="none" spc="-3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-24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 busin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ss d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ision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when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id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 </a:t>
            </a:r>
            <a:r>
              <a:rPr kumimoji="0" sz="1454" b="0" i="0" u="none" strike="noStrike" kern="1200" cap="none" spc="-24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hi</a:t>
            </a:r>
            <a:r>
              <a:rPr kumimoji="0" sz="1454" b="0" i="0" u="none" strike="noStrike" kern="1200" cap="none" spc="-3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454" b="0" i="0" u="none" strike="noStrike" kern="1200" cap="none" spc="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Employm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-24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454" b="0" i="0" u="none" strike="noStrike" kern="1200" cap="none" spc="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3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tne</a:t>
            </a:r>
            <a:r>
              <a:rPr kumimoji="0" sz="1454" b="0" i="0" u="none" strike="noStrike" kern="1200" cap="none" spc="-4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 </a:t>
            </a:r>
            <a:r>
              <a:rPr kumimoji="0" sz="1454" b="0" i="0" u="none" strike="noStrike" kern="1200" cap="none" spc="-24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help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us</a:t>
            </a:r>
            <a:r>
              <a:rPr kumimoji="0" sz="1454" b="0" i="0" u="none" strike="noStrike" kern="1200" cap="none" spc="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24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454" b="0" i="0" u="none" strike="noStrike" kern="1200" cap="none" spc="-55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k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454" b="0" i="0" u="none" strike="noStrike" kern="1200" cap="none" spc="-3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 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thos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who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454" b="0" i="0" u="none" strike="noStrike" kern="1200" cap="none" spc="-4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k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454" b="0" i="0" u="none" strike="noStrike" kern="1200" cap="none" spc="-24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of</a:t>
            </a:r>
            <a:r>
              <a:rPr kumimoji="0" sz="1454" b="0" i="0" u="none" strike="noStrike" kern="1200" cap="none" spc="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our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cu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om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-3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454" b="0" i="0" u="none" strike="noStrike" kern="1200" cap="none" spc="-10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.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”</a:t>
            </a:r>
            <a:endParaRPr kumimoji="0" sz="145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56011" y="2271195"/>
            <a:ext cx="127770" cy="213206"/>
          </a:xfrm>
          <a:custGeom>
            <a:avLst/>
            <a:gdLst/>
            <a:ahLst/>
            <a:cxnLst/>
            <a:rect l="l" t="t" r="r" b="b"/>
            <a:pathLst>
              <a:path w="105410" h="175894">
                <a:moveTo>
                  <a:pt x="104906" y="0"/>
                </a:moveTo>
                <a:lnTo>
                  <a:pt x="0" y="0"/>
                </a:lnTo>
                <a:lnTo>
                  <a:pt x="0" y="105714"/>
                </a:lnTo>
                <a:lnTo>
                  <a:pt x="23144" y="149491"/>
                </a:lnTo>
                <a:lnTo>
                  <a:pt x="70599" y="175275"/>
                </a:lnTo>
                <a:lnTo>
                  <a:pt x="71795" y="173962"/>
                </a:lnTo>
                <a:lnTo>
                  <a:pt x="69500" y="168494"/>
                </a:lnTo>
                <a:lnTo>
                  <a:pt x="64939" y="159196"/>
                </a:lnTo>
                <a:lnTo>
                  <a:pt x="59505" y="146777"/>
                </a:lnTo>
                <a:lnTo>
                  <a:pt x="54341" y="131372"/>
                </a:lnTo>
                <a:lnTo>
                  <a:pt x="50754" y="113496"/>
                </a:lnTo>
                <a:lnTo>
                  <a:pt x="104906" y="105714"/>
                </a:lnTo>
                <a:lnTo>
                  <a:pt x="104906" y="0"/>
                </a:lnTo>
                <a:close/>
              </a:path>
            </a:pathLst>
          </a:custGeom>
          <a:solidFill>
            <a:srgbClr val="AD8321"/>
          </a:solid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140919" y="2274158"/>
            <a:ext cx="123921" cy="210127"/>
          </a:xfrm>
          <a:custGeom>
            <a:avLst/>
            <a:gdLst/>
            <a:ahLst/>
            <a:cxnLst/>
            <a:rect l="l" t="t" r="r" b="b"/>
            <a:pathLst>
              <a:path w="102235" h="173355">
                <a:moveTo>
                  <a:pt x="101966" y="0"/>
                </a:moveTo>
                <a:lnTo>
                  <a:pt x="0" y="0"/>
                </a:lnTo>
                <a:lnTo>
                  <a:pt x="0" y="103270"/>
                </a:lnTo>
                <a:lnTo>
                  <a:pt x="602" y="103270"/>
                </a:lnTo>
                <a:lnTo>
                  <a:pt x="1748" y="109609"/>
                </a:lnTo>
                <a:lnTo>
                  <a:pt x="23748" y="147048"/>
                </a:lnTo>
                <a:lnTo>
                  <a:pt x="71203" y="172832"/>
                </a:lnTo>
                <a:lnTo>
                  <a:pt x="72397" y="171519"/>
                </a:lnTo>
                <a:lnTo>
                  <a:pt x="70101" y="166050"/>
                </a:lnTo>
                <a:lnTo>
                  <a:pt x="65541" y="156753"/>
                </a:lnTo>
                <a:lnTo>
                  <a:pt x="60106" y="144331"/>
                </a:lnTo>
                <a:lnTo>
                  <a:pt x="54942" y="128925"/>
                </a:lnTo>
                <a:lnTo>
                  <a:pt x="51356" y="111049"/>
                </a:lnTo>
                <a:lnTo>
                  <a:pt x="101966" y="103778"/>
                </a:lnTo>
                <a:lnTo>
                  <a:pt x="101966" y="0"/>
                </a:lnTo>
                <a:close/>
              </a:path>
            </a:pathLst>
          </a:custGeom>
          <a:solidFill>
            <a:srgbClr val="AD8321"/>
          </a:solid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93058" y="1777393"/>
            <a:ext cx="862830" cy="2611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697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ER</a:t>
            </a: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VIC</a:t>
            </a:r>
            <a:r>
              <a:rPr kumimoji="0" sz="1697" b="1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169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592628" y="1772891"/>
            <a:ext cx="1723352" cy="2611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</a:t>
            </a:r>
            <a:r>
              <a:rPr kumimoji="0" sz="1697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1697" b="1" i="0" u="none" strike="noStrike" kern="1200" cap="none" spc="-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TE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697" b="1" i="0" u="none" strike="noStrike" kern="1200" cap="none" spc="-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97" b="1" i="0" u="none" strike="noStrike" kern="1200" cap="none" spc="-1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697" b="1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TNE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endParaRPr kumimoji="0" sz="16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361807" y="4294302"/>
            <a:ext cx="2496896" cy="373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021" marR="6157" lvl="0" indent="-142397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–  Pre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id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nt</a:t>
            </a:r>
            <a:r>
              <a:rPr kumimoji="0" sz="1212" b="0" i="0" u="none" strike="noStrike" kern="1200" cap="none" spc="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&amp;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Dis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tri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ution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ice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endParaRPr kumimoji="0" sz="121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283010" y="4875123"/>
            <a:ext cx="1108363" cy="7352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593898" y="1001928"/>
            <a:ext cx="554182" cy="5541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101655" y="1001928"/>
            <a:ext cx="554182" cy="5541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142456" y="961746"/>
            <a:ext cx="554182" cy="5541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596747" y="5802445"/>
            <a:ext cx="2655454" cy="186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First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CP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EO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rtif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212" b="0" i="0" u="none" strike="noStrike" kern="1200" cap="none" spc="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id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nn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esse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2913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79294" y="-24592"/>
            <a:ext cx="8639050" cy="746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/>
            <a:r>
              <a:rPr lang="en-US" sz="4853" spc="-6" dirty="0"/>
              <a:t>LBMC </a:t>
            </a:r>
            <a:r>
              <a:rPr sz="4853" spc="-6" dirty="0"/>
              <a:t>S</a:t>
            </a:r>
            <a:r>
              <a:rPr sz="4853" spc="-55" dirty="0"/>
              <a:t>t</a:t>
            </a:r>
            <a:r>
              <a:rPr sz="4853" spc="-30" dirty="0"/>
              <a:t>a</a:t>
            </a:r>
            <a:r>
              <a:rPr sz="4853" spc="-42" dirty="0"/>
              <a:t>f</a:t>
            </a:r>
            <a:r>
              <a:rPr sz="4853" spc="-6" dirty="0"/>
              <a:t>fin</a:t>
            </a:r>
            <a:r>
              <a:rPr sz="4853" dirty="0"/>
              <a:t>g</a:t>
            </a:r>
            <a:r>
              <a:rPr sz="4853" spc="-19" dirty="0"/>
              <a:t> </a:t>
            </a:r>
            <a:r>
              <a:rPr sz="4853" spc="-6" dirty="0"/>
              <a:t>Solutions</a:t>
            </a:r>
            <a:r>
              <a:rPr lang="en-US" sz="4853" spc="-6" dirty="0"/>
              <a:t> LLC</a:t>
            </a:r>
            <a:endParaRPr sz="4853" spc="-6" dirty="0"/>
          </a:p>
        </p:txBody>
      </p:sp>
      <p:sp>
        <p:nvSpPr>
          <p:cNvPr id="4" name="object 4"/>
          <p:cNvSpPr txBox="1"/>
          <p:nvPr/>
        </p:nvSpPr>
        <p:spPr>
          <a:xfrm>
            <a:off x="921183" y="2754573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3428" y="2727650"/>
            <a:ext cx="2513060" cy="305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fes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sio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al</a:t>
            </a:r>
            <a:r>
              <a:rPr kumimoji="0" sz="1212" b="0" i="0" u="none" strike="noStrike" kern="1200" cap="none" spc="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uiter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xperti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se</a:t>
            </a:r>
            <a:r>
              <a:rPr kumimoji="0" sz="1212" b="0" i="0" u="none" strike="noStrike" kern="1200" cap="none" spc="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he</a:t>
            </a:r>
            <a:r>
              <a:rPr kumimoji="0" sz="1212" b="0" i="0" u="none" strike="noStrike" kern="1200" cap="none" spc="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peci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fic</a:t>
            </a:r>
            <a:r>
              <a:rPr kumimoji="0" sz="1212" b="0" i="0" u="none" strike="noStrike" kern="1200" cap="none" spc="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in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7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7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for Which 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hey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ru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153172" lvl="0" indent="0" algn="l" defTabSz="898800" rtl="0" eaLnBrk="1" fontAlgn="auto" latinLnBrk="0" hangingPunct="1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Exp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si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7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efe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ral</a:t>
            </a:r>
            <a:r>
              <a:rPr kumimoji="0" sz="1212" b="0" i="0" u="none" strike="noStrike" kern="1200" cap="none" spc="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rk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hrough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ff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ili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tio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 t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 So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he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t’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er</a:t>
            </a:r>
            <a:r>
              <a:rPr kumimoji="0" sz="1212" b="0" i="0" u="none" strike="noStrike" kern="1200" cap="none" spc="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nci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al</a:t>
            </a:r>
            <a:r>
              <a:rPr kumimoji="0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er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es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ir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6157" lvl="0" indent="0" algn="l" defTabSz="898800" rtl="0" eaLnBrk="1" fontAlgn="auto" latinLnBrk="0" hangingPunct="1">
              <a:lnSpc>
                <a:spcPct val="100000"/>
              </a:lnSpc>
              <a:spcBef>
                <a:spcPts val="4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nce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mp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oye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etentio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212" b="0" i="0" u="none" strike="noStrike" kern="1200" cap="none" spc="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-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eene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at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for</a:t>
            </a:r>
            <a:r>
              <a:rPr kumimoji="0" sz="1212" b="0" i="0" u="none" strike="noStrike" kern="1200" cap="none" spc="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nic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al</a:t>
            </a:r>
            <a:r>
              <a:rPr kumimoji="0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 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ural</a:t>
            </a:r>
            <a:r>
              <a:rPr kumimoji="0" sz="1212" b="0" i="0" u="none" strike="noStrike" kern="1200" cap="none" spc="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it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231685" lvl="0" indent="0" algn="l" defTabSz="898800" rtl="0" eaLnBrk="1" fontAlgn="auto" latinLnBrk="0" hangingPunct="1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ult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proa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porte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by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ark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 </a:t>
            </a:r>
            <a:r>
              <a:rPr kumimoji="0" lang="en-US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K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ledg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7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ry 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xperie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275558" lvl="0" indent="0" algn="l" defTabSz="898800" rtl="0" eaLnBrk="1" fontAlgn="auto" latinLnBrk="0" hangingPunct="1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Eff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icien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Q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fi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ti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,</a:t>
            </a:r>
            <a:r>
              <a:rPr kumimoji="0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ectio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resen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</a:t>
            </a:r>
            <a:r>
              <a:rPr kumimoji="0" sz="1212" b="0" i="0" u="none" strike="noStrike" kern="1200" cap="none" spc="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ates</a:t>
            </a:r>
            <a:endParaRPr kumimoji="0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1183" y="3383719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8326" y="4188643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2440" y="4808109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8324" y="5404587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9549" y="1578040"/>
            <a:ext cx="3314315" cy="4437150"/>
          </a:xfrm>
          <a:custGeom>
            <a:avLst/>
            <a:gdLst/>
            <a:ahLst/>
            <a:cxnLst/>
            <a:rect l="l" t="t" r="r" b="b"/>
            <a:pathLst>
              <a:path w="2734310" h="3403600">
                <a:moveTo>
                  <a:pt x="0" y="136398"/>
                </a:moveTo>
                <a:lnTo>
                  <a:pt x="6787" y="93798"/>
                </a:lnTo>
                <a:lnTo>
                  <a:pt x="25705" y="56695"/>
                </a:lnTo>
                <a:lnTo>
                  <a:pt x="54589" y="27254"/>
                </a:lnTo>
                <a:lnTo>
                  <a:pt x="91275" y="7643"/>
                </a:lnTo>
                <a:lnTo>
                  <a:pt x="133597" y="28"/>
                </a:lnTo>
                <a:lnTo>
                  <a:pt x="2597658" y="0"/>
                </a:lnTo>
                <a:lnTo>
                  <a:pt x="2612334" y="781"/>
                </a:lnTo>
                <a:lnTo>
                  <a:pt x="2653342" y="11854"/>
                </a:lnTo>
                <a:lnTo>
                  <a:pt x="2688132" y="34337"/>
                </a:lnTo>
                <a:lnTo>
                  <a:pt x="2714537" y="66064"/>
                </a:lnTo>
                <a:lnTo>
                  <a:pt x="2730390" y="104867"/>
                </a:lnTo>
                <a:lnTo>
                  <a:pt x="2734055" y="3266694"/>
                </a:lnTo>
                <a:lnTo>
                  <a:pt x="2733274" y="3281370"/>
                </a:lnTo>
                <a:lnTo>
                  <a:pt x="2722201" y="3322378"/>
                </a:lnTo>
                <a:lnTo>
                  <a:pt x="2699718" y="3357168"/>
                </a:lnTo>
                <a:lnTo>
                  <a:pt x="2667991" y="3383573"/>
                </a:lnTo>
                <a:lnTo>
                  <a:pt x="2629188" y="3399426"/>
                </a:lnTo>
                <a:lnTo>
                  <a:pt x="136397" y="3403092"/>
                </a:lnTo>
                <a:lnTo>
                  <a:pt x="121719" y="3402310"/>
                </a:lnTo>
                <a:lnTo>
                  <a:pt x="80707" y="3391237"/>
                </a:lnTo>
                <a:lnTo>
                  <a:pt x="45918" y="3368754"/>
                </a:lnTo>
                <a:lnTo>
                  <a:pt x="19515" y="3337027"/>
                </a:lnTo>
                <a:lnTo>
                  <a:pt x="3664" y="3298224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DD5F1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63506" y="1544790"/>
            <a:ext cx="3314315" cy="4470399"/>
          </a:xfrm>
          <a:custGeom>
            <a:avLst/>
            <a:gdLst/>
            <a:ahLst/>
            <a:cxnLst/>
            <a:rect l="l" t="t" r="r" b="b"/>
            <a:pathLst>
              <a:path w="2734310" h="3430904">
                <a:moveTo>
                  <a:pt x="0" y="136397"/>
                </a:moveTo>
                <a:lnTo>
                  <a:pt x="6788" y="93798"/>
                </a:lnTo>
                <a:lnTo>
                  <a:pt x="25709" y="56695"/>
                </a:lnTo>
                <a:lnTo>
                  <a:pt x="54595" y="27254"/>
                </a:lnTo>
                <a:lnTo>
                  <a:pt x="91280" y="7643"/>
                </a:lnTo>
                <a:lnTo>
                  <a:pt x="133598" y="28"/>
                </a:lnTo>
                <a:lnTo>
                  <a:pt x="2597658" y="0"/>
                </a:lnTo>
                <a:lnTo>
                  <a:pt x="2612334" y="781"/>
                </a:lnTo>
                <a:lnTo>
                  <a:pt x="2653342" y="11854"/>
                </a:lnTo>
                <a:lnTo>
                  <a:pt x="2688132" y="34337"/>
                </a:lnTo>
                <a:lnTo>
                  <a:pt x="2714537" y="66064"/>
                </a:lnTo>
                <a:lnTo>
                  <a:pt x="2730390" y="104867"/>
                </a:lnTo>
                <a:lnTo>
                  <a:pt x="2734056" y="3294126"/>
                </a:lnTo>
                <a:lnTo>
                  <a:pt x="2733274" y="3308802"/>
                </a:lnTo>
                <a:lnTo>
                  <a:pt x="2722201" y="3349810"/>
                </a:lnTo>
                <a:lnTo>
                  <a:pt x="2699718" y="3384600"/>
                </a:lnTo>
                <a:lnTo>
                  <a:pt x="2667991" y="3411005"/>
                </a:lnTo>
                <a:lnTo>
                  <a:pt x="2629188" y="3426858"/>
                </a:lnTo>
                <a:lnTo>
                  <a:pt x="136397" y="3430524"/>
                </a:lnTo>
                <a:lnTo>
                  <a:pt x="121721" y="3429742"/>
                </a:lnTo>
                <a:lnTo>
                  <a:pt x="80713" y="3418669"/>
                </a:lnTo>
                <a:lnTo>
                  <a:pt x="45923" y="3396186"/>
                </a:lnTo>
                <a:lnTo>
                  <a:pt x="19518" y="3364459"/>
                </a:lnTo>
                <a:lnTo>
                  <a:pt x="3665" y="3325656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DD5F1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47460" y="1555866"/>
            <a:ext cx="3314315" cy="4459314"/>
          </a:xfrm>
          <a:custGeom>
            <a:avLst/>
            <a:gdLst/>
            <a:ahLst/>
            <a:cxnLst/>
            <a:rect l="l" t="t" r="r" b="b"/>
            <a:pathLst>
              <a:path w="2734309" h="3421379">
                <a:moveTo>
                  <a:pt x="0" y="136398"/>
                </a:moveTo>
                <a:lnTo>
                  <a:pt x="6788" y="93798"/>
                </a:lnTo>
                <a:lnTo>
                  <a:pt x="25709" y="56695"/>
                </a:lnTo>
                <a:lnTo>
                  <a:pt x="54595" y="27254"/>
                </a:lnTo>
                <a:lnTo>
                  <a:pt x="91280" y="7643"/>
                </a:lnTo>
                <a:lnTo>
                  <a:pt x="133598" y="28"/>
                </a:lnTo>
                <a:lnTo>
                  <a:pt x="2597658" y="0"/>
                </a:lnTo>
                <a:lnTo>
                  <a:pt x="2612334" y="781"/>
                </a:lnTo>
                <a:lnTo>
                  <a:pt x="2653342" y="11854"/>
                </a:lnTo>
                <a:lnTo>
                  <a:pt x="2688132" y="34337"/>
                </a:lnTo>
                <a:lnTo>
                  <a:pt x="2714537" y="66064"/>
                </a:lnTo>
                <a:lnTo>
                  <a:pt x="2730390" y="104867"/>
                </a:lnTo>
                <a:lnTo>
                  <a:pt x="2734055" y="3284981"/>
                </a:lnTo>
                <a:lnTo>
                  <a:pt x="2733274" y="3299658"/>
                </a:lnTo>
                <a:lnTo>
                  <a:pt x="2722201" y="3340666"/>
                </a:lnTo>
                <a:lnTo>
                  <a:pt x="2699718" y="3375456"/>
                </a:lnTo>
                <a:lnTo>
                  <a:pt x="2667991" y="3401861"/>
                </a:lnTo>
                <a:lnTo>
                  <a:pt x="2629188" y="3417714"/>
                </a:lnTo>
                <a:lnTo>
                  <a:pt x="136398" y="3421379"/>
                </a:lnTo>
                <a:lnTo>
                  <a:pt x="121721" y="3420598"/>
                </a:lnTo>
                <a:lnTo>
                  <a:pt x="80713" y="3409525"/>
                </a:lnTo>
                <a:lnTo>
                  <a:pt x="45923" y="3387042"/>
                </a:lnTo>
                <a:lnTo>
                  <a:pt x="19518" y="3355315"/>
                </a:lnTo>
                <a:lnTo>
                  <a:pt x="3665" y="331651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DD5F1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37178" y="2083724"/>
            <a:ext cx="2146684" cy="2611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97" b="1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697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697" b="1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97" b="1" i="0" u="none" strike="noStrike" kern="1200" cap="none" spc="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1697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1697" b="1" i="0" u="none" strike="noStrike" kern="1200" cap="none" spc="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697" b="1" i="0" u="none" strike="noStrike" kern="1200" cap="none" spc="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97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697" b="1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697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FF</a:t>
            </a:r>
            <a:r>
              <a:rPr kumimoji="0" sz="1697" b="1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ERENC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16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74742" y="1023860"/>
            <a:ext cx="842818" cy="842818"/>
          </a:xfrm>
          <a:custGeom>
            <a:avLst/>
            <a:gdLst/>
            <a:ahLst/>
            <a:cxnLst/>
            <a:rect l="l" t="t" r="r" b="b"/>
            <a:pathLst>
              <a:path w="695325" h="695325">
                <a:moveTo>
                  <a:pt x="347472" y="0"/>
                </a:moveTo>
                <a:lnTo>
                  <a:pt x="291111" y="4547"/>
                </a:lnTo>
                <a:lnTo>
                  <a:pt x="237646" y="17714"/>
                </a:lnTo>
                <a:lnTo>
                  <a:pt x="187791" y="38785"/>
                </a:lnTo>
                <a:lnTo>
                  <a:pt x="142262" y="67043"/>
                </a:lnTo>
                <a:lnTo>
                  <a:pt x="101774" y="101774"/>
                </a:lnTo>
                <a:lnTo>
                  <a:pt x="67043" y="142262"/>
                </a:lnTo>
                <a:lnTo>
                  <a:pt x="38785" y="187791"/>
                </a:lnTo>
                <a:lnTo>
                  <a:pt x="17714" y="237646"/>
                </a:lnTo>
                <a:lnTo>
                  <a:pt x="4547" y="291111"/>
                </a:lnTo>
                <a:lnTo>
                  <a:pt x="0" y="347472"/>
                </a:lnTo>
                <a:lnTo>
                  <a:pt x="1151" y="375969"/>
                </a:lnTo>
                <a:lnTo>
                  <a:pt x="10098" y="430971"/>
                </a:lnTo>
                <a:lnTo>
                  <a:pt x="27306" y="482721"/>
                </a:lnTo>
                <a:lnTo>
                  <a:pt x="52060" y="530502"/>
                </a:lnTo>
                <a:lnTo>
                  <a:pt x="83644" y="573600"/>
                </a:lnTo>
                <a:lnTo>
                  <a:pt x="121343" y="611299"/>
                </a:lnTo>
                <a:lnTo>
                  <a:pt x="164441" y="642883"/>
                </a:lnTo>
                <a:lnTo>
                  <a:pt x="212222" y="667637"/>
                </a:lnTo>
                <a:lnTo>
                  <a:pt x="263972" y="684845"/>
                </a:lnTo>
                <a:lnTo>
                  <a:pt x="318974" y="693792"/>
                </a:lnTo>
                <a:lnTo>
                  <a:pt x="347472" y="694944"/>
                </a:lnTo>
                <a:lnTo>
                  <a:pt x="375969" y="693792"/>
                </a:lnTo>
                <a:lnTo>
                  <a:pt x="430971" y="684845"/>
                </a:lnTo>
                <a:lnTo>
                  <a:pt x="482721" y="667637"/>
                </a:lnTo>
                <a:lnTo>
                  <a:pt x="530502" y="642883"/>
                </a:lnTo>
                <a:lnTo>
                  <a:pt x="573600" y="611299"/>
                </a:lnTo>
                <a:lnTo>
                  <a:pt x="611299" y="573600"/>
                </a:lnTo>
                <a:lnTo>
                  <a:pt x="642883" y="530502"/>
                </a:lnTo>
                <a:lnTo>
                  <a:pt x="667637" y="482721"/>
                </a:lnTo>
                <a:lnTo>
                  <a:pt x="684845" y="430971"/>
                </a:lnTo>
                <a:lnTo>
                  <a:pt x="693792" y="375969"/>
                </a:lnTo>
                <a:lnTo>
                  <a:pt x="694944" y="347472"/>
                </a:lnTo>
                <a:lnTo>
                  <a:pt x="693792" y="318974"/>
                </a:lnTo>
                <a:lnTo>
                  <a:pt x="684845" y="263972"/>
                </a:lnTo>
                <a:lnTo>
                  <a:pt x="667637" y="212222"/>
                </a:lnTo>
                <a:lnTo>
                  <a:pt x="642883" y="164441"/>
                </a:lnTo>
                <a:lnTo>
                  <a:pt x="611299" y="121343"/>
                </a:lnTo>
                <a:lnTo>
                  <a:pt x="573600" y="83644"/>
                </a:lnTo>
                <a:lnTo>
                  <a:pt x="530502" y="52060"/>
                </a:lnTo>
                <a:lnTo>
                  <a:pt x="482721" y="27306"/>
                </a:lnTo>
                <a:lnTo>
                  <a:pt x="430971" y="10098"/>
                </a:lnTo>
                <a:lnTo>
                  <a:pt x="375969" y="1151"/>
                </a:lnTo>
                <a:lnTo>
                  <a:pt x="347472" y="0"/>
                </a:lnTo>
                <a:close/>
              </a:path>
            </a:pathLst>
          </a:custGeom>
          <a:solidFill>
            <a:srgbClr val="DD5F12"/>
          </a:solid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02282" y="2823750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02282" y="3069437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02282" y="3333404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02282" y="3584306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02282" y="3857726"/>
            <a:ext cx="125461" cy="13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49" b="0" i="0" u="none" strike="noStrike" kern="1200" cap="none" spc="-6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Wingdings 3"/>
                <a:ea typeface="+mn-ea"/>
                <a:cs typeface="Wingdings 3"/>
              </a:rPr>
              <a:t></a:t>
            </a:r>
            <a:endParaRPr kumimoji="0" sz="84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 3"/>
              <a:ea typeface="+mn-ea"/>
              <a:cs typeface="Wingdings 3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38379" y="1160557"/>
            <a:ext cx="842818" cy="842818"/>
          </a:xfrm>
          <a:custGeom>
            <a:avLst/>
            <a:gdLst/>
            <a:ahLst/>
            <a:cxnLst/>
            <a:rect l="l" t="t" r="r" b="b"/>
            <a:pathLst>
              <a:path w="695325" h="695325">
                <a:moveTo>
                  <a:pt x="347472" y="0"/>
                </a:moveTo>
                <a:lnTo>
                  <a:pt x="291111" y="4547"/>
                </a:lnTo>
                <a:lnTo>
                  <a:pt x="237646" y="17714"/>
                </a:lnTo>
                <a:lnTo>
                  <a:pt x="187791" y="38785"/>
                </a:lnTo>
                <a:lnTo>
                  <a:pt x="142262" y="67043"/>
                </a:lnTo>
                <a:lnTo>
                  <a:pt x="101774" y="101774"/>
                </a:lnTo>
                <a:lnTo>
                  <a:pt x="67043" y="142262"/>
                </a:lnTo>
                <a:lnTo>
                  <a:pt x="38785" y="187791"/>
                </a:lnTo>
                <a:lnTo>
                  <a:pt x="17714" y="237646"/>
                </a:lnTo>
                <a:lnTo>
                  <a:pt x="4547" y="291111"/>
                </a:lnTo>
                <a:lnTo>
                  <a:pt x="0" y="347472"/>
                </a:lnTo>
                <a:lnTo>
                  <a:pt x="1151" y="375969"/>
                </a:lnTo>
                <a:lnTo>
                  <a:pt x="10098" y="430971"/>
                </a:lnTo>
                <a:lnTo>
                  <a:pt x="27306" y="482721"/>
                </a:lnTo>
                <a:lnTo>
                  <a:pt x="52060" y="530502"/>
                </a:lnTo>
                <a:lnTo>
                  <a:pt x="83644" y="573600"/>
                </a:lnTo>
                <a:lnTo>
                  <a:pt x="121343" y="611299"/>
                </a:lnTo>
                <a:lnTo>
                  <a:pt x="164441" y="642883"/>
                </a:lnTo>
                <a:lnTo>
                  <a:pt x="212222" y="667637"/>
                </a:lnTo>
                <a:lnTo>
                  <a:pt x="263972" y="684845"/>
                </a:lnTo>
                <a:lnTo>
                  <a:pt x="318974" y="693792"/>
                </a:lnTo>
                <a:lnTo>
                  <a:pt x="347472" y="694944"/>
                </a:lnTo>
                <a:lnTo>
                  <a:pt x="375969" y="693792"/>
                </a:lnTo>
                <a:lnTo>
                  <a:pt x="430971" y="684845"/>
                </a:lnTo>
                <a:lnTo>
                  <a:pt x="482721" y="667637"/>
                </a:lnTo>
                <a:lnTo>
                  <a:pt x="530502" y="642883"/>
                </a:lnTo>
                <a:lnTo>
                  <a:pt x="573600" y="611299"/>
                </a:lnTo>
                <a:lnTo>
                  <a:pt x="611299" y="573600"/>
                </a:lnTo>
                <a:lnTo>
                  <a:pt x="642883" y="530502"/>
                </a:lnTo>
                <a:lnTo>
                  <a:pt x="667637" y="482721"/>
                </a:lnTo>
                <a:lnTo>
                  <a:pt x="684845" y="430971"/>
                </a:lnTo>
                <a:lnTo>
                  <a:pt x="693792" y="375969"/>
                </a:lnTo>
                <a:lnTo>
                  <a:pt x="694944" y="347472"/>
                </a:lnTo>
                <a:lnTo>
                  <a:pt x="693792" y="318974"/>
                </a:lnTo>
                <a:lnTo>
                  <a:pt x="684845" y="263972"/>
                </a:lnTo>
                <a:lnTo>
                  <a:pt x="667637" y="212222"/>
                </a:lnTo>
                <a:lnTo>
                  <a:pt x="642883" y="164441"/>
                </a:lnTo>
                <a:lnTo>
                  <a:pt x="611299" y="121343"/>
                </a:lnTo>
                <a:lnTo>
                  <a:pt x="573600" y="83644"/>
                </a:lnTo>
                <a:lnTo>
                  <a:pt x="530502" y="52060"/>
                </a:lnTo>
                <a:lnTo>
                  <a:pt x="482721" y="27306"/>
                </a:lnTo>
                <a:lnTo>
                  <a:pt x="430971" y="10098"/>
                </a:lnTo>
                <a:lnTo>
                  <a:pt x="375969" y="1151"/>
                </a:lnTo>
                <a:lnTo>
                  <a:pt x="347472" y="0"/>
                </a:lnTo>
                <a:close/>
              </a:path>
            </a:pathLst>
          </a:custGeom>
          <a:solidFill>
            <a:srgbClr val="DD5F12"/>
          </a:solid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998075" y="1023860"/>
            <a:ext cx="844358" cy="842818"/>
          </a:xfrm>
          <a:custGeom>
            <a:avLst/>
            <a:gdLst/>
            <a:ahLst/>
            <a:cxnLst/>
            <a:rect l="l" t="t" r="r" b="b"/>
            <a:pathLst>
              <a:path w="696595" h="695325">
                <a:moveTo>
                  <a:pt x="348234" y="0"/>
                </a:moveTo>
                <a:lnTo>
                  <a:pt x="291759" y="4547"/>
                </a:lnTo>
                <a:lnTo>
                  <a:pt x="238182" y="17714"/>
                </a:lnTo>
                <a:lnTo>
                  <a:pt x="188220" y="38785"/>
                </a:lnTo>
                <a:lnTo>
                  <a:pt x="142591" y="67043"/>
                </a:lnTo>
                <a:lnTo>
                  <a:pt x="102012" y="101774"/>
                </a:lnTo>
                <a:lnTo>
                  <a:pt x="67202" y="142262"/>
                </a:lnTo>
                <a:lnTo>
                  <a:pt x="38878" y="187791"/>
                </a:lnTo>
                <a:lnTo>
                  <a:pt x="17757" y="237646"/>
                </a:lnTo>
                <a:lnTo>
                  <a:pt x="4559" y="291111"/>
                </a:lnTo>
                <a:lnTo>
                  <a:pt x="0" y="347472"/>
                </a:lnTo>
                <a:lnTo>
                  <a:pt x="1154" y="375969"/>
                </a:lnTo>
                <a:lnTo>
                  <a:pt x="10123" y="430971"/>
                </a:lnTo>
                <a:lnTo>
                  <a:pt x="27372" y="482721"/>
                </a:lnTo>
                <a:lnTo>
                  <a:pt x="52184" y="530502"/>
                </a:lnTo>
                <a:lnTo>
                  <a:pt x="83841" y="573600"/>
                </a:lnTo>
                <a:lnTo>
                  <a:pt x="121625" y="611299"/>
                </a:lnTo>
                <a:lnTo>
                  <a:pt x="164819" y="642883"/>
                </a:lnTo>
                <a:lnTo>
                  <a:pt x="212705" y="667637"/>
                </a:lnTo>
                <a:lnTo>
                  <a:pt x="264564" y="684845"/>
                </a:lnTo>
                <a:lnTo>
                  <a:pt x="319679" y="693792"/>
                </a:lnTo>
                <a:lnTo>
                  <a:pt x="348234" y="694944"/>
                </a:lnTo>
                <a:lnTo>
                  <a:pt x="376788" y="693792"/>
                </a:lnTo>
                <a:lnTo>
                  <a:pt x="431903" y="684845"/>
                </a:lnTo>
                <a:lnTo>
                  <a:pt x="483762" y="667637"/>
                </a:lnTo>
                <a:lnTo>
                  <a:pt x="531648" y="642883"/>
                </a:lnTo>
                <a:lnTo>
                  <a:pt x="574842" y="611299"/>
                </a:lnTo>
                <a:lnTo>
                  <a:pt x="612626" y="573600"/>
                </a:lnTo>
                <a:lnTo>
                  <a:pt x="644283" y="530502"/>
                </a:lnTo>
                <a:lnTo>
                  <a:pt x="669095" y="482721"/>
                </a:lnTo>
                <a:lnTo>
                  <a:pt x="686344" y="430971"/>
                </a:lnTo>
                <a:lnTo>
                  <a:pt x="695313" y="375969"/>
                </a:lnTo>
                <a:lnTo>
                  <a:pt x="696468" y="347472"/>
                </a:lnTo>
                <a:lnTo>
                  <a:pt x="695313" y="318974"/>
                </a:lnTo>
                <a:lnTo>
                  <a:pt x="686344" y="263972"/>
                </a:lnTo>
                <a:lnTo>
                  <a:pt x="669095" y="212222"/>
                </a:lnTo>
                <a:lnTo>
                  <a:pt x="644283" y="164441"/>
                </a:lnTo>
                <a:lnTo>
                  <a:pt x="612626" y="121343"/>
                </a:lnTo>
                <a:lnTo>
                  <a:pt x="574842" y="83644"/>
                </a:lnTo>
                <a:lnTo>
                  <a:pt x="531648" y="52060"/>
                </a:lnTo>
                <a:lnTo>
                  <a:pt x="483762" y="27306"/>
                </a:lnTo>
                <a:lnTo>
                  <a:pt x="431903" y="10098"/>
                </a:lnTo>
                <a:lnTo>
                  <a:pt x="376788" y="1151"/>
                </a:lnTo>
                <a:lnTo>
                  <a:pt x="348234" y="0"/>
                </a:lnTo>
                <a:close/>
              </a:path>
            </a:pathLst>
          </a:custGeom>
          <a:solidFill>
            <a:srgbClr val="DD5F12"/>
          </a:solid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06327" y="2720381"/>
            <a:ext cx="127770" cy="213206"/>
          </a:xfrm>
          <a:custGeom>
            <a:avLst/>
            <a:gdLst/>
            <a:ahLst/>
            <a:cxnLst/>
            <a:rect l="l" t="t" r="r" b="b"/>
            <a:pathLst>
              <a:path w="105410" h="175894">
                <a:moveTo>
                  <a:pt x="104906" y="0"/>
                </a:moveTo>
                <a:lnTo>
                  <a:pt x="0" y="0"/>
                </a:lnTo>
                <a:lnTo>
                  <a:pt x="0" y="105714"/>
                </a:lnTo>
                <a:lnTo>
                  <a:pt x="23144" y="149491"/>
                </a:lnTo>
                <a:lnTo>
                  <a:pt x="70599" y="175275"/>
                </a:lnTo>
                <a:lnTo>
                  <a:pt x="71795" y="173962"/>
                </a:lnTo>
                <a:lnTo>
                  <a:pt x="69500" y="168494"/>
                </a:lnTo>
                <a:lnTo>
                  <a:pt x="64939" y="159196"/>
                </a:lnTo>
                <a:lnTo>
                  <a:pt x="59505" y="146777"/>
                </a:lnTo>
                <a:lnTo>
                  <a:pt x="54341" y="131372"/>
                </a:lnTo>
                <a:lnTo>
                  <a:pt x="50754" y="113496"/>
                </a:lnTo>
                <a:lnTo>
                  <a:pt x="104906" y="105714"/>
                </a:lnTo>
                <a:lnTo>
                  <a:pt x="104906" y="0"/>
                </a:lnTo>
                <a:close/>
              </a:path>
            </a:pathLst>
          </a:custGeom>
          <a:solidFill>
            <a:srgbClr val="AD8321"/>
          </a:solid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091233" y="2723344"/>
            <a:ext cx="123921" cy="210127"/>
          </a:xfrm>
          <a:custGeom>
            <a:avLst/>
            <a:gdLst/>
            <a:ahLst/>
            <a:cxnLst/>
            <a:rect l="l" t="t" r="r" b="b"/>
            <a:pathLst>
              <a:path w="102235" h="173355">
                <a:moveTo>
                  <a:pt x="101966" y="0"/>
                </a:moveTo>
                <a:lnTo>
                  <a:pt x="0" y="0"/>
                </a:lnTo>
                <a:lnTo>
                  <a:pt x="0" y="103270"/>
                </a:lnTo>
                <a:lnTo>
                  <a:pt x="602" y="103270"/>
                </a:lnTo>
                <a:lnTo>
                  <a:pt x="1748" y="109609"/>
                </a:lnTo>
                <a:lnTo>
                  <a:pt x="23748" y="147048"/>
                </a:lnTo>
                <a:lnTo>
                  <a:pt x="71203" y="172832"/>
                </a:lnTo>
                <a:lnTo>
                  <a:pt x="72397" y="171519"/>
                </a:lnTo>
                <a:lnTo>
                  <a:pt x="70101" y="166050"/>
                </a:lnTo>
                <a:lnTo>
                  <a:pt x="65541" y="156753"/>
                </a:lnTo>
                <a:lnTo>
                  <a:pt x="60106" y="144331"/>
                </a:lnTo>
                <a:lnTo>
                  <a:pt x="54942" y="128925"/>
                </a:lnTo>
                <a:lnTo>
                  <a:pt x="51356" y="111049"/>
                </a:lnTo>
                <a:lnTo>
                  <a:pt x="101966" y="103778"/>
                </a:lnTo>
                <a:lnTo>
                  <a:pt x="101966" y="0"/>
                </a:lnTo>
                <a:close/>
              </a:path>
            </a:pathLst>
          </a:custGeom>
          <a:solidFill>
            <a:srgbClr val="AD8321"/>
          </a:solid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74011" y="2102505"/>
            <a:ext cx="2608503" cy="5223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151" marR="6157" lvl="0" indent="-225527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97" b="1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ONTR</a:t>
            </a:r>
            <a:r>
              <a:rPr kumimoji="0" sz="1697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697" b="1" i="0" u="none" strike="noStrike" kern="1200" cap="none" spc="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697" b="1" i="0" u="none" strike="noStrike" kern="1200" cap="none" spc="-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1697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1697" b="1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CEMEN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697" b="1" i="0" u="none" strike="noStrike" kern="1200" cap="none" spc="-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DIR</a:t>
            </a:r>
            <a:r>
              <a:rPr kumimoji="0" sz="1697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697" b="1" i="0" u="none" strike="noStrike" kern="1200" cap="none" spc="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697" b="1" i="0" u="none" strike="noStrike" kern="1200" cap="none" spc="-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HIRE</a:t>
            </a: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PO</a:t>
            </a:r>
            <a:r>
              <a:rPr kumimoji="0" sz="1697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IT</a:t>
            </a: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IONS</a:t>
            </a:r>
            <a:endParaRPr kumimoji="0" lang="en-US" sz="1697" b="1" i="0" u="none" strike="noStrike" kern="1200" cap="none" spc="-6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58027" y="2976572"/>
            <a:ext cx="2760903" cy="25537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147016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Th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y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454" b="0" i="0" u="none" strike="noStrike" kern="1200" cap="none" spc="-3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ommi</a:t>
            </a:r>
            <a:r>
              <a:rPr kumimoji="0" sz="1454" b="0" i="0" u="none" strike="noStrike" kern="1200" cap="none" spc="-24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tt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ed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24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-3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x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ell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nce, 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and finding a “p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454" b="0" i="0" u="none" strike="noStrike" kern="1200" cap="none" spc="-4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ct fi</a:t>
            </a:r>
            <a:r>
              <a:rPr kumimoji="0" sz="1454" b="0" i="0" u="none" strike="noStrike" kern="1200" cap="none" spc="55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” </a:t>
            </a:r>
            <a:r>
              <a:rPr kumimoji="0" sz="1454" b="0" i="0" u="none" strike="noStrike" kern="1200" cap="none" spc="-3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or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our 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position th</a:t>
            </a:r>
            <a:r>
              <a:rPr kumimoji="0" sz="1454" b="0" i="0" u="none" strike="noStrike" kern="1200" cap="none" spc="-24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454" b="0" i="0" u="none" strike="noStrike" kern="1200" cap="none" spc="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will be with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us </a:t>
            </a:r>
            <a:r>
              <a:rPr kumimoji="0" sz="1454" b="0" i="0" u="none" strike="noStrike" kern="1200" cap="none" spc="-3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or 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y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454" b="0" i="0" u="none" strike="noStrike" kern="1200" cap="none" spc="-4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454" b="0" i="0" u="none" strike="noStrike" kern="1200" cap="none" spc="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me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.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he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454" b="0" i="0" u="none" strike="noStrike" kern="1200" cap="none" spc="-3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on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 skil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the L</a:t>
            </a:r>
            <a:r>
              <a:rPr kumimoji="0" sz="1454" b="0" i="0" u="none" strike="noStrike" kern="1200" cap="none" spc="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24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eam b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ings</a:t>
            </a:r>
            <a:r>
              <a:rPr kumimoji="0" sz="1454" b="0" i="0" u="none" strike="noStrike" kern="1200" cap="none" spc="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24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454" b="0" i="0" u="none" strike="noStrike" kern="1200" cap="none" spc="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the 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able ma</a:t>
            </a:r>
            <a:r>
              <a:rPr kumimoji="0" sz="1454" b="0" i="0" u="none" strike="noStrike" kern="1200" cap="none" spc="-55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k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them</a:t>
            </a:r>
            <a:r>
              <a:rPr kumimoji="0" sz="1454" b="0" i="0" u="none" strike="noStrike" kern="1200" cap="none" spc="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out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1454" b="0" i="0" u="none" strike="noStrike" kern="1200" cap="none" spc="-24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anding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24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 pa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tne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ing</a:t>
            </a:r>
            <a:r>
              <a:rPr kumimoji="0" sz="1454" b="0" i="0" u="none" strike="noStrike" kern="1200" cap="none" spc="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with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us </a:t>
            </a:r>
            <a:r>
              <a:rPr kumimoji="0" sz="1454" b="0" i="0" u="none" strike="noStrike" kern="1200" cap="none" spc="-24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454" b="0" i="0" u="none" strike="noStrike" kern="1200" cap="none" spc="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sel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 indiv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duals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24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454" b="0" i="0" u="none" strike="noStrike" kern="1200" cap="none" spc="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all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l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-24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els</a:t>
            </a:r>
            <a:r>
              <a:rPr kumimoji="0" sz="1454" b="0" i="0" u="none" strike="noStrike" kern="1200" cap="none" spc="-24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t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join</a:t>
            </a:r>
            <a:r>
              <a:rPr kumimoji="0" sz="1454" b="0" i="0" u="none" strike="noStrike" kern="1200" cap="none" spc="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12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our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1454" b="0" i="0" u="none" strike="noStrike" kern="1200" cap="none" spc="-19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1454" b="0" i="0" u="none" strike="noStrike" kern="1200" cap="none" spc="-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am</a:t>
            </a:r>
            <a:r>
              <a:rPr kumimoji="0" sz="1454" b="0" i="0" u="none" strike="noStrike" kern="1200" cap="none" spc="-116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.</a:t>
            </a:r>
            <a:r>
              <a:rPr kumimoji="0" sz="1454" b="0" i="0" u="none" strike="noStrike" kern="1200" cap="none" spc="0" normalizeH="0" baseline="0" noProof="0" dirty="0">
                <a:ln>
                  <a:noFill/>
                </a:ln>
                <a:solidFill>
                  <a:srgbClr val="9D701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”</a:t>
            </a:r>
            <a:endParaRPr kumimoji="0" sz="145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5394" marR="6157" lvl="0" indent="0" algn="l" defTabSz="898800" rtl="0" eaLnBrk="1" fontAlgn="auto" latinLnBrk="0" hangingPunct="1">
              <a:lnSpc>
                <a:spcPct val="100000"/>
              </a:lnSpc>
              <a:spcBef>
                <a:spcPts val="1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–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PHR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Dire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ctor</a:t>
            </a:r>
            <a:r>
              <a:rPr kumimoji="0" sz="1212" b="0" i="0" u="none" strike="noStrike" kern="1200" cap="none" spc="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Hu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</a:t>
            </a:r>
            <a:r>
              <a:rPr kumimoji="0" sz="1212" b="0" i="0" u="none" strike="noStrike" kern="1200" cap="none" spc="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ourc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es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H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althcare</a:t>
            </a:r>
            <a:r>
              <a:rPr kumimoji="0" sz="1212" b="0" i="0" u="none" strike="noStrike" kern="1200" cap="none" spc="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Manage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nt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Sol</a:t>
            </a:r>
            <a:r>
              <a:rPr kumimoji="0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tions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</a:t>
            </a:r>
            <a:r>
              <a:rPr kumimoji="0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id</a:t>
            </a:r>
            <a:r>
              <a:rPr kumimoji="0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endParaRPr kumimoji="0" sz="121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43800" y="2083724"/>
            <a:ext cx="1723352" cy="2611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4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TRU</a:t>
            </a:r>
            <a:r>
              <a:rPr kumimoji="0" sz="1697" b="1" i="0" u="none" strike="noStrike" kern="1200" cap="none" spc="-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TE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697" b="1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97" b="1" i="0" u="none" strike="noStrike" kern="1200" cap="none" spc="-12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169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697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697" b="1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TNER</a:t>
            </a:r>
            <a:endParaRPr kumimoji="0" sz="16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582459" y="1278775"/>
            <a:ext cx="554182" cy="554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18831" y="1175326"/>
            <a:ext cx="554180" cy="5541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144000" y="1180868"/>
            <a:ext cx="554182" cy="5541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31BAB7-FA39-4185-8474-253EC6C92F3A}"/>
              </a:ext>
            </a:extLst>
          </p:cNvPr>
          <p:cNvSpPr/>
          <p:nvPr/>
        </p:nvSpPr>
        <p:spPr>
          <a:xfrm>
            <a:off x="4403455" y="2754573"/>
            <a:ext cx="2779059" cy="1328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3975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ccou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lang="en-US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ng</a:t>
            </a:r>
            <a:r>
              <a:rPr kumimoji="0" lang="en-US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&amp;</a:t>
            </a:r>
            <a:r>
              <a:rPr kumimoji="0" lang="en-US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lang="en-US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</a:p>
          <a:p>
            <a:pPr marL="203975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uman</a:t>
            </a:r>
            <a:r>
              <a:rPr kumimoji="0" lang="en-US" sz="1212" b="0" i="0" u="none" strike="noStrike" kern="1200" cap="none" spc="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Resou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ces</a:t>
            </a:r>
          </a:p>
          <a:p>
            <a:pPr marL="203975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nforma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tio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lang="en-US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Tec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no</a:t>
            </a:r>
            <a:r>
              <a:rPr kumimoji="0" lang="en-US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lang="en-US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gy</a:t>
            </a:r>
          </a:p>
          <a:p>
            <a:pPr marL="203975" marR="0" lvl="0" indent="0" algn="l" defTabSz="89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Ex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ec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lang="en-US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lang="en-US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lang="en-US" sz="1212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Admi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ni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ra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tion</a:t>
            </a:r>
            <a:endParaRPr kumimoji="0" lang="en-US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203975" marR="130081" lvl="0" indent="0" algn="l" defTabSz="898800" rtl="0" eaLnBrk="1" fontAlgn="auto" latinLnBrk="0" hangingPunct="1">
              <a:lnSpc>
                <a:spcPts val="1952"/>
              </a:lnSpc>
              <a:spcBef>
                <a:spcPts val="0"/>
              </a:spcBef>
              <a:spcAft>
                <a:spcPts val="52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Ke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y</a:t>
            </a:r>
            <a:r>
              <a:rPr kumimoji="0" lang="en-US" sz="1212" b="0" i="0" u="none" strike="noStrike" kern="1200" cap="none" spc="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pe</a:t>
            </a:r>
            <a:r>
              <a:rPr kumimoji="0" lang="en-US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li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z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lang="en-US" sz="1212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Ma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ufa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ct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</a:t>
            </a:r>
            <a:r>
              <a:rPr kumimoji="0" lang="en-US" sz="12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ri</a:t>
            </a:r>
            <a:r>
              <a:rPr kumimoji="0" lang="en-US" sz="1212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ng</a:t>
            </a:r>
            <a:r>
              <a:rPr kumimoji="0" lang="en-US" sz="1212" b="0" i="0" u="none" strike="noStrike" kern="1200" cap="none" spc="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lang="en-US" sz="1212" b="0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lang="en-US" sz="1212" b="0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les</a:t>
            </a:r>
            <a:endParaRPr kumimoji="0" lang="en-US" sz="12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738236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2362</Words>
  <Application>Microsoft Office PowerPoint</Application>
  <PresentationFormat>Widescreen</PresentationFormat>
  <Paragraphs>403</Paragraphs>
  <Slides>42</Slides>
  <Notes>12</Notes>
  <HiddenSlides>14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Arial</vt:lpstr>
      <vt:lpstr>Calibri</vt:lpstr>
      <vt:lpstr>Calibri Light</vt:lpstr>
      <vt:lpstr>Century Gothic</vt:lpstr>
      <vt:lpstr>Syncopate</vt:lpstr>
      <vt:lpstr>Times New Roman</vt:lpstr>
      <vt:lpstr>Univers LT Std 47 Cn Lt</vt:lpstr>
      <vt:lpstr>Wingdings 3</vt:lpstr>
      <vt:lpstr>Ion</vt:lpstr>
      <vt:lpstr>1_Office Theme</vt:lpstr>
      <vt:lpstr>3_Office Theme</vt:lpstr>
      <vt:lpstr>Office Theme</vt:lpstr>
      <vt:lpstr>Modernizing Business Processes</vt:lpstr>
      <vt:lpstr>About Me</vt:lpstr>
      <vt:lpstr>LBMC</vt:lpstr>
      <vt:lpstr>PowerPoint Presentation</vt:lpstr>
      <vt:lpstr>PowerPoint Presentation</vt:lpstr>
      <vt:lpstr>PowerPoint Presentation</vt:lpstr>
      <vt:lpstr>LBMC Technology Solutions LLC</vt:lpstr>
      <vt:lpstr>LBMC Employment Partners LLC</vt:lpstr>
      <vt:lpstr>LBMC Staffing Solutions LLC</vt:lpstr>
      <vt:lpstr>PowerPoint Presentation</vt:lpstr>
      <vt:lpstr>LBMC Information Security LLC</vt:lpstr>
      <vt:lpstr>PowerPoint Presentation</vt:lpstr>
      <vt:lpstr>PowerPoint Presentation</vt:lpstr>
      <vt:lpstr>LBMC Physician Business Solutions LLC</vt:lpstr>
      <vt:lpstr>PowerPoint Presentation</vt:lpstr>
      <vt:lpstr>Agenda</vt:lpstr>
      <vt:lpstr>Land before the computer</vt:lpstr>
      <vt:lpstr>Early computer Spreadsheets</vt:lpstr>
      <vt:lpstr>Fast-Forward</vt:lpstr>
      <vt:lpstr>Manually Gathering Data</vt:lpstr>
      <vt:lpstr>Sharing Manually Collected Data</vt:lpstr>
      <vt:lpstr>Scaling Manual Processes</vt:lpstr>
      <vt:lpstr>How do we fix this?</vt:lpstr>
      <vt:lpstr>ETL Processes</vt:lpstr>
      <vt:lpstr>Workflow Automation</vt:lpstr>
      <vt:lpstr>PowerPoint Presentation</vt:lpstr>
      <vt:lpstr>PowerPoint Presentation</vt:lpstr>
      <vt:lpstr>PowerPoint Presentation</vt:lpstr>
      <vt:lpstr>Reporting Automation</vt:lpstr>
      <vt:lpstr>PowerPoint Presentation</vt:lpstr>
      <vt:lpstr>PowerPoint Presentation</vt:lpstr>
      <vt:lpstr>PowerPoint Presentation</vt:lpstr>
      <vt:lpstr>PowerPoint Presentation</vt:lpstr>
      <vt:lpstr>More Automation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Even More Automation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Modernizing Business Processes</dc:title>
  <dc:creator>Spencer Swindell</dc:creator>
  <cp:lastModifiedBy>Spencer Swindell</cp:lastModifiedBy>
  <cp:revision>10</cp:revision>
  <dcterms:created xsi:type="dcterms:W3CDTF">2020-06-15T14:54:18Z</dcterms:created>
  <dcterms:modified xsi:type="dcterms:W3CDTF">2020-06-16T16:00:14Z</dcterms:modified>
</cp:coreProperties>
</file>